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11.xml" ContentType="application/vnd.openxmlformats-officedocument.presentationml.notesSlide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95" r:id="rId3"/>
    <p:sldId id="259" r:id="rId4"/>
    <p:sldId id="258" r:id="rId5"/>
    <p:sldId id="267" r:id="rId6"/>
    <p:sldId id="261" r:id="rId7"/>
    <p:sldId id="283" r:id="rId8"/>
    <p:sldId id="264" r:id="rId9"/>
    <p:sldId id="263" r:id="rId10"/>
    <p:sldId id="284" r:id="rId11"/>
    <p:sldId id="285" r:id="rId12"/>
    <p:sldId id="286" r:id="rId13"/>
    <p:sldId id="279" r:id="rId14"/>
    <p:sldId id="289" r:id="rId15"/>
    <p:sldId id="280" r:id="rId16"/>
    <p:sldId id="290" r:id="rId17"/>
    <p:sldId id="287" r:id="rId18"/>
    <p:sldId id="288" r:id="rId19"/>
    <p:sldId id="281" r:id="rId20"/>
    <p:sldId id="273" r:id="rId21"/>
    <p:sldId id="296" r:id="rId22"/>
    <p:sldId id="291" r:id="rId23"/>
    <p:sldId id="260" r:id="rId24"/>
    <p:sldId id="297" r:id="rId25"/>
    <p:sldId id="266" r:id="rId26"/>
    <p:sldId id="292" r:id="rId27"/>
    <p:sldId id="298" r:id="rId28"/>
    <p:sldId id="294" r:id="rId29"/>
    <p:sldId id="293" r:id="rId30"/>
    <p:sldId id="276" r:id="rId31"/>
    <p:sldId id="277" r:id="rId32"/>
    <p:sldId id="282" r:id="rId33"/>
    <p:sldId id="299" r:id="rId34"/>
  </p:sldIdLst>
  <p:sldSz cx="12192000" cy="6858000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 Cuzic" initials="IC" lastIdx="2" clrIdx="0">
    <p:extLst>
      <p:ext uri="{19B8F6BF-5375-455C-9EA6-DF929625EA0E}">
        <p15:presenceInfo xmlns:p15="http://schemas.microsoft.com/office/powerpoint/2012/main" xmlns="" userId="Ivan Cuzi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115" d="100"/>
          <a:sy n="115" d="100"/>
        </p:scale>
        <p:origin x="-186" y="21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935FAD-C8A1-479A-8104-077E9CAEBC4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BA5B5A0-BB5E-4B4D-A32F-D4AFF3557BCA}">
      <dgm:prSet custT="1"/>
      <dgm:spPr/>
      <dgm:t>
        <a:bodyPr/>
        <a:lstStyle/>
        <a:p>
          <a:r>
            <a:rPr lang="hr-HR" sz="2400" dirty="0"/>
            <a:t>Norveška – samovolja vladara i nezadovoljstvo naroda</a:t>
          </a:r>
          <a:endParaRPr lang="en-US" sz="2400" dirty="0"/>
        </a:p>
      </dgm:t>
    </dgm:pt>
    <dgm:pt modelId="{B3A67B5C-D29E-41C0-A8DE-11E0B0CBA32E}" type="sibTrans" cxnId="{51C6B7CB-C564-4F77-B899-BA58C5A8D6EC}">
      <dgm:prSet/>
      <dgm:spPr/>
      <dgm:t>
        <a:bodyPr/>
        <a:lstStyle/>
        <a:p>
          <a:endParaRPr lang="en-US"/>
        </a:p>
      </dgm:t>
    </dgm:pt>
    <dgm:pt modelId="{786F693A-EBF0-4C38-8664-1C2DB4BD7B67}" type="parTrans" cxnId="{51C6B7CB-C564-4F77-B899-BA58C5A8D6EC}">
      <dgm:prSet/>
      <dgm:spPr/>
      <dgm:t>
        <a:bodyPr/>
        <a:lstStyle/>
        <a:p>
          <a:endParaRPr lang="en-US"/>
        </a:p>
      </dgm:t>
    </dgm:pt>
    <dgm:pt modelId="{219CB115-8FA3-4E9E-9877-405030FEE05D}">
      <dgm:prSet custT="1"/>
      <dgm:spPr/>
      <dgm:t>
        <a:bodyPr/>
        <a:lstStyle/>
        <a:p>
          <a:r>
            <a:rPr lang="hr-HR" sz="2400" dirty="0"/>
            <a:t>Kraj IX. i početak X. st. seoba na zapad </a:t>
          </a:r>
          <a:endParaRPr lang="en-US" sz="2400" dirty="0"/>
        </a:p>
      </dgm:t>
    </dgm:pt>
    <dgm:pt modelId="{091F9E41-2315-457D-BF17-730F09E0869D}" type="parTrans" cxnId="{BCF902CA-97A1-4E5C-A4EB-421A3152770C}">
      <dgm:prSet/>
      <dgm:spPr/>
      <dgm:t>
        <a:bodyPr/>
        <a:lstStyle/>
        <a:p>
          <a:endParaRPr lang="hr-HR"/>
        </a:p>
      </dgm:t>
    </dgm:pt>
    <dgm:pt modelId="{05D15463-7035-40BA-AE41-7AC4540508B1}" type="sibTrans" cxnId="{BCF902CA-97A1-4E5C-A4EB-421A3152770C}">
      <dgm:prSet/>
      <dgm:spPr/>
      <dgm:t>
        <a:bodyPr/>
        <a:lstStyle/>
        <a:p>
          <a:endParaRPr lang="hr-HR"/>
        </a:p>
      </dgm:t>
    </dgm:pt>
    <dgm:pt modelId="{92E78039-5C4D-4776-A2E4-7611BEC6BD67}">
      <dgm:prSet custT="1"/>
      <dgm:spPr/>
      <dgm:t>
        <a:bodyPr/>
        <a:lstStyle/>
        <a:p>
          <a:r>
            <a:rPr lang="hr-HR" sz="2400" dirty="0"/>
            <a:t>Osnivanje prvih kolonija na Islandu</a:t>
          </a:r>
          <a:endParaRPr lang="en-US" sz="2400" dirty="0"/>
        </a:p>
      </dgm:t>
    </dgm:pt>
    <dgm:pt modelId="{34788282-2239-4C44-98B4-F2CBC364E778}" type="parTrans" cxnId="{0BF578D4-46EF-4B16-8B91-ADC3B8C381AD}">
      <dgm:prSet/>
      <dgm:spPr/>
      <dgm:t>
        <a:bodyPr/>
        <a:lstStyle/>
        <a:p>
          <a:endParaRPr lang="hr-HR"/>
        </a:p>
      </dgm:t>
    </dgm:pt>
    <dgm:pt modelId="{0D269751-426E-444D-924D-BD59198EB076}" type="sibTrans" cxnId="{0BF578D4-46EF-4B16-8B91-ADC3B8C381AD}">
      <dgm:prSet/>
      <dgm:spPr/>
      <dgm:t>
        <a:bodyPr/>
        <a:lstStyle/>
        <a:p>
          <a:endParaRPr lang="hr-HR"/>
        </a:p>
      </dgm:t>
    </dgm:pt>
    <dgm:pt modelId="{062BE4BC-D1DB-447D-8EB9-2D881502CEE3}">
      <dgm:prSet custT="1"/>
      <dgm:spPr/>
      <dgm:t>
        <a:bodyPr/>
        <a:lstStyle/>
        <a:p>
          <a:r>
            <a:rPr lang="hr-HR" sz="2400" dirty="0"/>
            <a:t>Erik Crveni </a:t>
          </a:r>
          <a:r>
            <a:rPr lang="hr-HR" sz="2400" dirty="0" smtClean="0"/>
            <a:t>– političke </a:t>
          </a:r>
          <a:r>
            <a:rPr lang="hr-HR" sz="2400" dirty="0"/>
            <a:t>nesuglasice i progonstvo obitelji</a:t>
          </a:r>
          <a:endParaRPr lang="en-US" sz="2400" dirty="0"/>
        </a:p>
      </dgm:t>
    </dgm:pt>
    <dgm:pt modelId="{33AF96AF-F1DA-43DF-B985-C2E5C8C3861F}" type="parTrans" cxnId="{D8E49B4F-D113-4929-B68C-E639C31B13B8}">
      <dgm:prSet/>
      <dgm:spPr/>
      <dgm:t>
        <a:bodyPr/>
        <a:lstStyle/>
        <a:p>
          <a:endParaRPr lang="hr-HR"/>
        </a:p>
      </dgm:t>
    </dgm:pt>
    <dgm:pt modelId="{33179778-064E-413A-8100-E7351B6DF209}" type="sibTrans" cxnId="{D8E49B4F-D113-4929-B68C-E639C31B13B8}">
      <dgm:prSet/>
      <dgm:spPr/>
      <dgm:t>
        <a:bodyPr/>
        <a:lstStyle/>
        <a:p>
          <a:endParaRPr lang="hr-HR"/>
        </a:p>
      </dgm:t>
    </dgm:pt>
    <dgm:pt modelId="{6444B897-0121-4940-A192-12D0ABC63D18}">
      <dgm:prSet custT="1"/>
      <dgm:spPr/>
      <dgm:t>
        <a:bodyPr/>
        <a:lstStyle/>
        <a:p>
          <a:r>
            <a:rPr lang="hr-HR" sz="2400" dirty="0" err="1"/>
            <a:t>Drakari</a:t>
          </a:r>
          <a:r>
            <a:rPr lang="hr-HR" sz="2400" dirty="0"/>
            <a:t> – vikinški brodovi</a:t>
          </a:r>
          <a:endParaRPr lang="en-US" sz="2400" dirty="0"/>
        </a:p>
      </dgm:t>
    </dgm:pt>
    <dgm:pt modelId="{4C7A8AD0-7AAB-4B32-8F4D-3AFE62A06597}" type="parTrans" cxnId="{9471878E-FECC-44AF-9720-5C9558E108B7}">
      <dgm:prSet/>
      <dgm:spPr/>
    </dgm:pt>
    <dgm:pt modelId="{789B3564-72D4-4EB8-8BC4-E05F327BF1D6}" type="sibTrans" cxnId="{9471878E-FECC-44AF-9720-5C9558E108B7}">
      <dgm:prSet/>
      <dgm:spPr/>
    </dgm:pt>
    <dgm:pt modelId="{0E522338-E12E-4374-BF15-1737B78C4C2A}" type="pres">
      <dgm:prSet presAssocID="{73935FAD-C8A1-479A-8104-077E9CAEBC4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0AE0EB3-5C4C-4FF5-8699-382AA2194872}" type="pres">
      <dgm:prSet presAssocID="{4BA5B5A0-BB5E-4B4D-A32F-D4AFF3557BC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78E2E32-7F11-404E-894F-127FFED042EF}" type="pres">
      <dgm:prSet presAssocID="{B3A67B5C-D29E-41C0-A8DE-11E0B0CBA32E}" presName="spacer" presStyleCnt="0"/>
      <dgm:spPr/>
    </dgm:pt>
    <dgm:pt modelId="{718AF399-F6D2-4FF4-BB5B-51FE77483259}" type="pres">
      <dgm:prSet presAssocID="{219CB115-8FA3-4E9E-9877-405030FEE05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DA29543-9686-416D-97C8-EA0C40327599}" type="pres">
      <dgm:prSet presAssocID="{05D15463-7035-40BA-AE41-7AC4540508B1}" presName="spacer" presStyleCnt="0"/>
      <dgm:spPr/>
    </dgm:pt>
    <dgm:pt modelId="{0FAEEEFC-C1D6-469E-B27F-BCBBA95078CF}" type="pres">
      <dgm:prSet presAssocID="{92E78039-5C4D-4776-A2E4-7611BEC6BD67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F9FA77B-A42F-46B4-9121-CC3A8A793110}" type="pres">
      <dgm:prSet presAssocID="{0D269751-426E-444D-924D-BD59198EB076}" presName="spacer" presStyleCnt="0"/>
      <dgm:spPr/>
    </dgm:pt>
    <dgm:pt modelId="{507D14C2-96DB-4959-8F43-573ED1895659}" type="pres">
      <dgm:prSet presAssocID="{062BE4BC-D1DB-447D-8EB9-2D881502CEE3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D88B515-1D6E-4287-AC86-42289056AD83}" type="pres">
      <dgm:prSet presAssocID="{33179778-064E-413A-8100-E7351B6DF209}" presName="spacer" presStyleCnt="0"/>
      <dgm:spPr/>
    </dgm:pt>
    <dgm:pt modelId="{BF4C25AD-108D-42F0-8081-897890152618}" type="pres">
      <dgm:prSet presAssocID="{6444B897-0121-4940-A192-12D0ABC63D18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F493F3AD-B9CE-4F60-8F00-34F8874E5372}" type="presOf" srcId="{73935FAD-C8A1-479A-8104-077E9CAEBC49}" destId="{0E522338-E12E-4374-BF15-1737B78C4C2A}" srcOrd="0" destOrd="0" presId="urn:microsoft.com/office/officeart/2005/8/layout/vList2"/>
    <dgm:cxn modelId="{BCF902CA-97A1-4E5C-A4EB-421A3152770C}" srcId="{73935FAD-C8A1-479A-8104-077E9CAEBC49}" destId="{219CB115-8FA3-4E9E-9877-405030FEE05D}" srcOrd="1" destOrd="0" parTransId="{091F9E41-2315-457D-BF17-730F09E0869D}" sibTransId="{05D15463-7035-40BA-AE41-7AC4540508B1}"/>
    <dgm:cxn modelId="{51C6B7CB-C564-4F77-B899-BA58C5A8D6EC}" srcId="{73935FAD-C8A1-479A-8104-077E9CAEBC49}" destId="{4BA5B5A0-BB5E-4B4D-A32F-D4AFF3557BCA}" srcOrd="0" destOrd="0" parTransId="{786F693A-EBF0-4C38-8664-1C2DB4BD7B67}" sibTransId="{B3A67B5C-D29E-41C0-A8DE-11E0B0CBA32E}"/>
    <dgm:cxn modelId="{AC3A22EC-9648-442A-A46C-6B251902E55D}" type="presOf" srcId="{4BA5B5A0-BB5E-4B4D-A32F-D4AFF3557BCA}" destId="{D0AE0EB3-5C4C-4FF5-8699-382AA2194872}" srcOrd="0" destOrd="0" presId="urn:microsoft.com/office/officeart/2005/8/layout/vList2"/>
    <dgm:cxn modelId="{E64A3B28-E3C8-4A1B-96EF-2611FEEF0AA5}" type="presOf" srcId="{6444B897-0121-4940-A192-12D0ABC63D18}" destId="{BF4C25AD-108D-42F0-8081-897890152618}" srcOrd="0" destOrd="0" presId="urn:microsoft.com/office/officeart/2005/8/layout/vList2"/>
    <dgm:cxn modelId="{D8E49B4F-D113-4929-B68C-E639C31B13B8}" srcId="{73935FAD-C8A1-479A-8104-077E9CAEBC49}" destId="{062BE4BC-D1DB-447D-8EB9-2D881502CEE3}" srcOrd="3" destOrd="0" parTransId="{33AF96AF-F1DA-43DF-B985-C2E5C8C3861F}" sibTransId="{33179778-064E-413A-8100-E7351B6DF209}"/>
    <dgm:cxn modelId="{9F142FA2-67F3-4CDE-8C5E-214F482A7BD7}" type="presOf" srcId="{219CB115-8FA3-4E9E-9877-405030FEE05D}" destId="{718AF399-F6D2-4FF4-BB5B-51FE77483259}" srcOrd="0" destOrd="0" presId="urn:microsoft.com/office/officeart/2005/8/layout/vList2"/>
    <dgm:cxn modelId="{0BF578D4-46EF-4B16-8B91-ADC3B8C381AD}" srcId="{73935FAD-C8A1-479A-8104-077E9CAEBC49}" destId="{92E78039-5C4D-4776-A2E4-7611BEC6BD67}" srcOrd="2" destOrd="0" parTransId="{34788282-2239-4C44-98B4-F2CBC364E778}" sibTransId="{0D269751-426E-444D-924D-BD59198EB076}"/>
    <dgm:cxn modelId="{D6579C1A-9738-4C6B-8C8E-F681C40C498B}" type="presOf" srcId="{062BE4BC-D1DB-447D-8EB9-2D881502CEE3}" destId="{507D14C2-96DB-4959-8F43-573ED1895659}" srcOrd="0" destOrd="0" presId="urn:microsoft.com/office/officeart/2005/8/layout/vList2"/>
    <dgm:cxn modelId="{9471878E-FECC-44AF-9720-5C9558E108B7}" srcId="{73935FAD-C8A1-479A-8104-077E9CAEBC49}" destId="{6444B897-0121-4940-A192-12D0ABC63D18}" srcOrd="4" destOrd="0" parTransId="{4C7A8AD0-7AAB-4B32-8F4D-3AFE62A06597}" sibTransId="{789B3564-72D4-4EB8-8BC4-E05F327BF1D6}"/>
    <dgm:cxn modelId="{E334168E-70F6-45E5-A8C9-969BC82932A7}" type="presOf" srcId="{92E78039-5C4D-4776-A2E4-7611BEC6BD67}" destId="{0FAEEEFC-C1D6-469E-B27F-BCBBA95078CF}" srcOrd="0" destOrd="0" presId="urn:microsoft.com/office/officeart/2005/8/layout/vList2"/>
    <dgm:cxn modelId="{29952DBC-CB39-42C7-964D-C5474242A86A}" type="presParOf" srcId="{0E522338-E12E-4374-BF15-1737B78C4C2A}" destId="{D0AE0EB3-5C4C-4FF5-8699-382AA2194872}" srcOrd="0" destOrd="0" presId="urn:microsoft.com/office/officeart/2005/8/layout/vList2"/>
    <dgm:cxn modelId="{3F3DB4F1-1623-48FA-919E-A5E2EBA46C65}" type="presParOf" srcId="{0E522338-E12E-4374-BF15-1737B78C4C2A}" destId="{178E2E32-7F11-404E-894F-127FFED042EF}" srcOrd="1" destOrd="0" presId="urn:microsoft.com/office/officeart/2005/8/layout/vList2"/>
    <dgm:cxn modelId="{EB84F481-5C2D-485E-85F8-D964B5512BCD}" type="presParOf" srcId="{0E522338-E12E-4374-BF15-1737B78C4C2A}" destId="{718AF399-F6D2-4FF4-BB5B-51FE77483259}" srcOrd="2" destOrd="0" presId="urn:microsoft.com/office/officeart/2005/8/layout/vList2"/>
    <dgm:cxn modelId="{DB0BF4A3-E922-4A79-892C-89B1FDBB34EB}" type="presParOf" srcId="{0E522338-E12E-4374-BF15-1737B78C4C2A}" destId="{CDA29543-9686-416D-97C8-EA0C40327599}" srcOrd="3" destOrd="0" presId="urn:microsoft.com/office/officeart/2005/8/layout/vList2"/>
    <dgm:cxn modelId="{320AAF54-D3F4-4150-BCCB-D880ADF2D0EC}" type="presParOf" srcId="{0E522338-E12E-4374-BF15-1737B78C4C2A}" destId="{0FAEEEFC-C1D6-469E-B27F-BCBBA95078CF}" srcOrd="4" destOrd="0" presId="urn:microsoft.com/office/officeart/2005/8/layout/vList2"/>
    <dgm:cxn modelId="{A49C2D48-7C57-4E35-9C1C-BA18CFFE01A0}" type="presParOf" srcId="{0E522338-E12E-4374-BF15-1737B78C4C2A}" destId="{8F9FA77B-A42F-46B4-9121-CC3A8A793110}" srcOrd="5" destOrd="0" presId="urn:microsoft.com/office/officeart/2005/8/layout/vList2"/>
    <dgm:cxn modelId="{5A4DF739-9460-4378-B9CA-E1CE838C0597}" type="presParOf" srcId="{0E522338-E12E-4374-BF15-1737B78C4C2A}" destId="{507D14C2-96DB-4959-8F43-573ED1895659}" srcOrd="6" destOrd="0" presId="urn:microsoft.com/office/officeart/2005/8/layout/vList2"/>
    <dgm:cxn modelId="{2056AD85-E329-4EC1-B28A-5D64753CCA88}" type="presParOf" srcId="{0E522338-E12E-4374-BF15-1737B78C4C2A}" destId="{4D88B515-1D6E-4287-AC86-42289056AD83}" srcOrd="7" destOrd="0" presId="urn:microsoft.com/office/officeart/2005/8/layout/vList2"/>
    <dgm:cxn modelId="{825F8224-367D-4D3D-BA12-0B57E67A1A18}" type="presParOf" srcId="{0E522338-E12E-4374-BF15-1737B78C4C2A}" destId="{BF4C25AD-108D-42F0-8081-89789015261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2A8B11-172F-479C-99BA-D919E6CE685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BA15D1E-2B7D-40C2-B5ED-4D90FEFB2DB9}">
      <dgm:prSet custT="1"/>
      <dgm:spPr/>
      <dgm:t>
        <a:bodyPr/>
        <a:lstStyle/>
        <a:p>
          <a:r>
            <a:rPr lang="hr-HR" sz="2400" dirty="0"/>
            <a:t>Potkraj X. st. dolazi do zaleđenog otoka</a:t>
          </a:r>
          <a:endParaRPr lang="en-US" sz="2400" dirty="0"/>
        </a:p>
      </dgm:t>
    </dgm:pt>
    <dgm:pt modelId="{177125F4-9477-46DA-98DF-8F36AF87B104}" type="parTrans" cxnId="{A81F175B-1DC1-4AB2-BF0E-78A69CA867D5}">
      <dgm:prSet/>
      <dgm:spPr/>
      <dgm:t>
        <a:bodyPr/>
        <a:lstStyle/>
        <a:p>
          <a:endParaRPr lang="en-US"/>
        </a:p>
      </dgm:t>
    </dgm:pt>
    <dgm:pt modelId="{893595EF-7ADF-4BEF-AA54-B7C077A77FF5}" type="sibTrans" cxnId="{A81F175B-1DC1-4AB2-BF0E-78A69CA867D5}">
      <dgm:prSet/>
      <dgm:spPr/>
      <dgm:t>
        <a:bodyPr/>
        <a:lstStyle/>
        <a:p>
          <a:endParaRPr lang="en-US"/>
        </a:p>
      </dgm:t>
    </dgm:pt>
    <dgm:pt modelId="{17079C13-1E93-4AF6-9F2C-5711077E4ED3}">
      <dgm:prSet custT="1"/>
      <dgm:spPr/>
      <dgm:t>
        <a:bodyPr/>
        <a:lstStyle/>
        <a:p>
          <a:r>
            <a:rPr lang="hr-HR" sz="2400" dirty="0"/>
            <a:t>Grenland – „Zelena zemlja”?</a:t>
          </a:r>
          <a:endParaRPr lang="en-US" sz="2400" dirty="0"/>
        </a:p>
      </dgm:t>
    </dgm:pt>
    <dgm:pt modelId="{52BC92B1-EACD-4C05-BA67-6F8712C85EC4}" type="parTrans" cxnId="{E1552A88-FE91-4D4D-86A6-B659A3462EF9}">
      <dgm:prSet/>
      <dgm:spPr/>
      <dgm:t>
        <a:bodyPr/>
        <a:lstStyle/>
        <a:p>
          <a:endParaRPr lang="hr-HR"/>
        </a:p>
      </dgm:t>
    </dgm:pt>
    <dgm:pt modelId="{664BCF62-997F-4290-B332-1502BA2C7E0F}" type="sibTrans" cxnId="{E1552A88-FE91-4D4D-86A6-B659A3462EF9}">
      <dgm:prSet/>
      <dgm:spPr/>
      <dgm:t>
        <a:bodyPr/>
        <a:lstStyle/>
        <a:p>
          <a:endParaRPr lang="hr-HR"/>
        </a:p>
      </dgm:t>
    </dgm:pt>
    <dgm:pt modelId="{8F9A2CC8-BB96-4242-8872-EAC1B12F59C0}">
      <dgm:prSet custT="1"/>
      <dgm:spPr/>
      <dgm:t>
        <a:bodyPr/>
        <a:lstStyle/>
        <a:p>
          <a:r>
            <a:rPr lang="hr-HR" sz="2400" dirty="0"/>
            <a:t>Osnivanje kolonije Islanđana na Grenlandu</a:t>
          </a:r>
          <a:endParaRPr lang="en-US" sz="2400" dirty="0"/>
        </a:p>
      </dgm:t>
    </dgm:pt>
    <dgm:pt modelId="{78E78655-C337-4133-BC7C-FECD7862D579}" type="parTrans" cxnId="{2D088992-171C-4817-9674-B68621243A63}">
      <dgm:prSet/>
      <dgm:spPr/>
      <dgm:t>
        <a:bodyPr/>
        <a:lstStyle/>
        <a:p>
          <a:endParaRPr lang="hr-HR"/>
        </a:p>
      </dgm:t>
    </dgm:pt>
    <dgm:pt modelId="{F7D4C5CD-8909-4174-9BE4-9B6F45385F88}" type="sibTrans" cxnId="{2D088992-171C-4817-9674-B68621243A63}">
      <dgm:prSet/>
      <dgm:spPr/>
      <dgm:t>
        <a:bodyPr/>
        <a:lstStyle/>
        <a:p>
          <a:endParaRPr lang="hr-HR"/>
        </a:p>
      </dgm:t>
    </dgm:pt>
    <dgm:pt modelId="{18E3F57C-BDFF-4B4F-8AEE-AC681E57057D}">
      <dgm:prSet custT="1"/>
      <dgm:spPr/>
      <dgm:t>
        <a:bodyPr/>
        <a:lstStyle/>
        <a:p>
          <a:r>
            <a:rPr lang="hr-HR" sz="2400" dirty="0"/>
            <a:t>Zalutali i prvi Europljanin na američkom kopnu</a:t>
          </a:r>
          <a:endParaRPr lang="en-US" sz="2400" dirty="0"/>
        </a:p>
      </dgm:t>
    </dgm:pt>
    <dgm:pt modelId="{35785B92-04EA-4AB8-AF39-A6793992C0EB}" type="parTrans" cxnId="{D1E49F4D-1D4B-47E1-83B5-A8EF2CD35F28}">
      <dgm:prSet/>
      <dgm:spPr/>
      <dgm:t>
        <a:bodyPr/>
        <a:lstStyle/>
        <a:p>
          <a:endParaRPr lang="hr-HR"/>
        </a:p>
      </dgm:t>
    </dgm:pt>
    <dgm:pt modelId="{CE6C6312-7C19-4F83-83D7-DA63318D823C}" type="sibTrans" cxnId="{D1E49F4D-1D4B-47E1-83B5-A8EF2CD35F28}">
      <dgm:prSet/>
      <dgm:spPr/>
      <dgm:t>
        <a:bodyPr/>
        <a:lstStyle/>
        <a:p>
          <a:endParaRPr lang="hr-HR"/>
        </a:p>
      </dgm:t>
    </dgm:pt>
    <dgm:pt modelId="{F476142F-8B7C-4863-AD8E-21875B8695C0}">
      <dgm:prSet custT="1"/>
      <dgm:spPr/>
      <dgm:t>
        <a:bodyPr/>
        <a:lstStyle/>
        <a:p>
          <a:r>
            <a:rPr lang="hr-HR" sz="2400" dirty="0"/>
            <a:t>Putovanje na zapad </a:t>
          </a:r>
          <a:endParaRPr lang="en-US" sz="2400" dirty="0"/>
        </a:p>
      </dgm:t>
    </dgm:pt>
    <dgm:pt modelId="{4BD4544C-3908-4A70-81F3-74C8026F8F13}" type="parTrans" cxnId="{F3EA1682-35CF-4E5D-BAA4-895653EF133C}">
      <dgm:prSet/>
      <dgm:spPr/>
      <dgm:t>
        <a:bodyPr/>
        <a:lstStyle/>
        <a:p>
          <a:endParaRPr lang="hr-HR"/>
        </a:p>
      </dgm:t>
    </dgm:pt>
    <dgm:pt modelId="{FCC34366-DB5D-4FEA-9212-7E1173C19C5A}" type="sibTrans" cxnId="{F3EA1682-35CF-4E5D-BAA4-895653EF133C}">
      <dgm:prSet/>
      <dgm:spPr/>
      <dgm:t>
        <a:bodyPr/>
        <a:lstStyle/>
        <a:p>
          <a:endParaRPr lang="hr-HR"/>
        </a:p>
      </dgm:t>
    </dgm:pt>
    <dgm:pt modelId="{A25BA51F-AAB5-45C8-9F20-21F75560DB15}" type="pres">
      <dgm:prSet presAssocID="{602A8B11-172F-479C-99BA-D919E6CE685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36F9F2C4-4305-416C-BFB0-CBCF001CAB04}" type="pres">
      <dgm:prSet presAssocID="{F476142F-8B7C-4863-AD8E-21875B8695C0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DAC8AE3-542B-442B-9778-737765F9DB00}" type="pres">
      <dgm:prSet presAssocID="{FCC34366-DB5D-4FEA-9212-7E1173C19C5A}" presName="spacer" presStyleCnt="0"/>
      <dgm:spPr/>
    </dgm:pt>
    <dgm:pt modelId="{23EDE355-4354-4AC6-A2DF-1D063C8F6481}" type="pres">
      <dgm:prSet presAssocID="{ABA15D1E-2B7D-40C2-B5ED-4D90FEFB2DB9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0EF51D2-58F6-41FB-8EF2-2FEB943D34D7}" type="pres">
      <dgm:prSet presAssocID="{893595EF-7ADF-4BEF-AA54-B7C077A77FF5}" presName="spacer" presStyleCnt="0"/>
      <dgm:spPr/>
    </dgm:pt>
    <dgm:pt modelId="{A5D52C46-5D0F-492F-A94D-F63F0C2DB561}" type="pres">
      <dgm:prSet presAssocID="{17079C13-1E93-4AF6-9F2C-5711077E4ED3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71068C9-AFDB-4D55-9F74-99A114A19C10}" type="pres">
      <dgm:prSet presAssocID="{664BCF62-997F-4290-B332-1502BA2C7E0F}" presName="spacer" presStyleCnt="0"/>
      <dgm:spPr/>
    </dgm:pt>
    <dgm:pt modelId="{9C0B80D7-51EF-4B40-9A19-A45D3789343F}" type="pres">
      <dgm:prSet presAssocID="{8F9A2CC8-BB96-4242-8872-EAC1B12F59C0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8ABF1EA-C693-475D-9B5E-6BDF2FBC69DE}" type="pres">
      <dgm:prSet presAssocID="{F7D4C5CD-8909-4174-9BE4-9B6F45385F88}" presName="spacer" presStyleCnt="0"/>
      <dgm:spPr/>
    </dgm:pt>
    <dgm:pt modelId="{6409D270-B142-4162-9B52-F0151BA47716}" type="pres">
      <dgm:prSet presAssocID="{18E3F57C-BDFF-4B4F-8AEE-AC681E57057D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2D088992-171C-4817-9674-B68621243A63}" srcId="{602A8B11-172F-479C-99BA-D919E6CE6854}" destId="{8F9A2CC8-BB96-4242-8872-EAC1B12F59C0}" srcOrd="3" destOrd="0" parTransId="{78E78655-C337-4133-BC7C-FECD7862D579}" sibTransId="{F7D4C5CD-8909-4174-9BE4-9B6F45385F88}"/>
    <dgm:cxn modelId="{8CE66D6B-2BC3-4657-B412-09871383CF90}" type="presOf" srcId="{18E3F57C-BDFF-4B4F-8AEE-AC681E57057D}" destId="{6409D270-B142-4162-9B52-F0151BA47716}" srcOrd="0" destOrd="0" presId="urn:microsoft.com/office/officeart/2005/8/layout/vList2"/>
    <dgm:cxn modelId="{BF9CEAAC-4EB8-42A4-B58D-9E5D7E385556}" type="presOf" srcId="{ABA15D1E-2B7D-40C2-B5ED-4D90FEFB2DB9}" destId="{23EDE355-4354-4AC6-A2DF-1D063C8F6481}" srcOrd="0" destOrd="0" presId="urn:microsoft.com/office/officeart/2005/8/layout/vList2"/>
    <dgm:cxn modelId="{2BD20EB3-E750-41D3-BC79-6586562BC8F5}" type="presOf" srcId="{602A8B11-172F-479C-99BA-D919E6CE6854}" destId="{A25BA51F-AAB5-45C8-9F20-21F75560DB15}" srcOrd="0" destOrd="0" presId="urn:microsoft.com/office/officeart/2005/8/layout/vList2"/>
    <dgm:cxn modelId="{A81F175B-1DC1-4AB2-BF0E-78A69CA867D5}" srcId="{602A8B11-172F-479C-99BA-D919E6CE6854}" destId="{ABA15D1E-2B7D-40C2-B5ED-4D90FEFB2DB9}" srcOrd="1" destOrd="0" parTransId="{177125F4-9477-46DA-98DF-8F36AF87B104}" sibTransId="{893595EF-7ADF-4BEF-AA54-B7C077A77FF5}"/>
    <dgm:cxn modelId="{98FD84F5-F9E4-4D4E-9FF4-7C74349AEAE7}" type="presOf" srcId="{8F9A2CC8-BB96-4242-8872-EAC1B12F59C0}" destId="{9C0B80D7-51EF-4B40-9A19-A45D3789343F}" srcOrd="0" destOrd="0" presId="urn:microsoft.com/office/officeart/2005/8/layout/vList2"/>
    <dgm:cxn modelId="{F3EA1682-35CF-4E5D-BAA4-895653EF133C}" srcId="{602A8B11-172F-479C-99BA-D919E6CE6854}" destId="{F476142F-8B7C-4863-AD8E-21875B8695C0}" srcOrd="0" destOrd="0" parTransId="{4BD4544C-3908-4A70-81F3-74C8026F8F13}" sibTransId="{FCC34366-DB5D-4FEA-9212-7E1173C19C5A}"/>
    <dgm:cxn modelId="{DF15C413-7938-4EC4-9C24-191F4D256642}" type="presOf" srcId="{F476142F-8B7C-4863-AD8E-21875B8695C0}" destId="{36F9F2C4-4305-416C-BFB0-CBCF001CAB04}" srcOrd="0" destOrd="0" presId="urn:microsoft.com/office/officeart/2005/8/layout/vList2"/>
    <dgm:cxn modelId="{D1E49F4D-1D4B-47E1-83B5-A8EF2CD35F28}" srcId="{602A8B11-172F-479C-99BA-D919E6CE6854}" destId="{18E3F57C-BDFF-4B4F-8AEE-AC681E57057D}" srcOrd="4" destOrd="0" parTransId="{35785B92-04EA-4AB8-AF39-A6793992C0EB}" sibTransId="{CE6C6312-7C19-4F83-83D7-DA63318D823C}"/>
    <dgm:cxn modelId="{213DB15C-D962-49BA-ADF3-17AFC410A79A}" type="presOf" srcId="{17079C13-1E93-4AF6-9F2C-5711077E4ED3}" destId="{A5D52C46-5D0F-492F-A94D-F63F0C2DB561}" srcOrd="0" destOrd="0" presId="urn:microsoft.com/office/officeart/2005/8/layout/vList2"/>
    <dgm:cxn modelId="{E1552A88-FE91-4D4D-86A6-B659A3462EF9}" srcId="{602A8B11-172F-479C-99BA-D919E6CE6854}" destId="{17079C13-1E93-4AF6-9F2C-5711077E4ED3}" srcOrd="2" destOrd="0" parTransId="{52BC92B1-EACD-4C05-BA67-6F8712C85EC4}" sibTransId="{664BCF62-997F-4290-B332-1502BA2C7E0F}"/>
    <dgm:cxn modelId="{7B1013C6-15F1-4FA2-94D4-B4292973106B}" type="presParOf" srcId="{A25BA51F-AAB5-45C8-9F20-21F75560DB15}" destId="{36F9F2C4-4305-416C-BFB0-CBCF001CAB04}" srcOrd="0" destOrd="0" presId="urn:microsoft.com/office/officeart/2005/8/layout/vList2"/>
    <dgm:cxn modelId="{6D4E3527-3CAA-41A2-A224-FD788C570207}" type="presParOf" srcId="{A25BA51F-AAB5-45C8-9F20-21F75560DB15}" destId="{0DAC8AE3-542B-442B-9778-737765F9DB00}" srcOrd="1" destOrd="0" presId="urn:microsoft.com/office/officeart/2005/8/layout/vList2"/>
    <dgm:cxn modelId="{55472A42-8A96-4F89-97AD-0521D545BEA5}" type="presParOf" srcId="{A25BA51F-AAB5-45C8-9F20-21F75560DB15}" destId="{23EDE355-4354-4AC6-A2DF-1D063C8F6481}" srcOrd="2" destOrd="0" presId="urn:microsoft.com/office/officeart/2005/8/layout/vList2"/>
    <dgm:cxn modelId="{84C13ED8-6BDB-46AE-942B-31B1964B5A61}" type="presParOf" srcId="{A25BA51F-AAB5-45C8-9F20-21F75560DB15}" destId="{F0EF51D2-58F6-41FB-8EF2-2FEB943D34D7}" srcOrd="3" destOrd="0" presId="urn:microsoft.com/office/officeart/2005/8/layout/vList2"/>
    <dgm:cxn modelId="{ED680927-3B1F-4B1E-AD3D-03AAE6DDEAF6}" type="presParOf" srcId="{A25BA51F-AAB5-45C8-9F20-21F75560DB15}" destId="{A5D52C46-5D0F-492F-A94D-F63F0C2DB561}" srcOrd="4" destOrd="0" presId="urn:microsoft.com/office/officeart/2005/8/layout/vList2"/>
    <dgm:cxn modelId="{A2A8B743-A816-45DE-BA04-BEB029CC2CEC}" type="presParOf" srcId="{A25BA51F-AAB5-45C8-9F20-21F75560DB15}" destId="{B71068C9-AFDB-4D55-9F74-99A114A19C10}" srcOrd="5" destOrd="0" presId="urn:microsoft.com/office/officeart/2005/8/layout/vList2"/>
    <dgm:cxn modelId="{93BE45DF-4BE6-4E11-A4F1-0517EEF35298}" type="presParOf" srcId="{A25BA51F-AAB5-45C8-9F20-21F75560DB15}" destId="{9C0B80D7-51EF-4B40-9A19-A45D3789343F}" srcOrd="6" destOrd="0" presId="urn:microsoft.com/office/officeart/2005/8/layout/vList2"/>
    <dgm:cxn modelId="{555CC7D8-03D3-4B68-91A3-10EF61E5F2BF}" type="presParOf" srcId="{A25BA51F-AAB5-45C8-9F20-21F75560DB15}" destId="{28ABF1EA-C693-475D-9B5E-6BDF2FBC69DE}" srcOrd="7" destOrd="0" presId="urn:microsoft.com/office/officeart/2005/8/layout/vList2"/>
    <dgm:cxn modelId="{E30166E9-5AB1-49E1-B771-9ED5823225A4}" type="presParOf" srcId="{A25BA51F-AAB5-45C8-9F20-21F75560DB15}" destId="{6409D270-B142-4162-9B52-F0151BA4771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D98622-848B-4CF4-9A65-B5FB6D5B443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CF813B9-33EE-4DAC-B738-B85DCD6EDD68}">
      <dgm:prSet custT="1"/>
      <dgm:spPr/>
      <dgm:t>
        <a:bodyPr/>
        <a:lstStyle/>
        <a:p>
          <a:r>
            <a:rPr lang="hr-HR" sz="2400" dirty="0" err="1"/>
            <a:t>Leif</a:t>
          </a:r>
          <a:r>
            <a:rPr lang="hr-HR" sz="2400" dirty="0"/>
            <a:t> Ericsson – sin Erika Crvenog</a:t>
          </a:r>
          <a:endParaRPr lang="en-US" sz="2400" dirty="0"/>
        </a:p>
      </dgm:t>
    </dgm:pt>
    <dgm:pt modelId="{B449B27D-0F24-4AB6-B106-C902F2DFC6A7}" type="parTrans" cxnId="{096BE1FA-ED90-4A38-8E11-831ACBC5C133}">
      <dgm:prSet/>
      <dgm:spPr/>
      <dgm:t>
        <a:bodyPr/>
        <a:lstStyle/>
        <a:p>
          <a:endParaRPr lang="en-US"/>
        </a:p>
      </dgm:t>
    </dgm:pt>
    <dgm:pt modelId="{8246AEB0-4939-404F-A50F-0FE7D26A3657}" type="sibTrans" cxnId="{096BE1FA-ED90-4A38-8E11-831ACBC5C133}">
      <dgm:prSet/>
      <dgm:spPr/>
      <dgm:t>
        <a:bodyPr/>
        <a:lstStyle/>
        <a:p>
          <a:endParaRPr lang="en-US"/>
        </a:p>
      </dgm:t>
    </dgm:pt>
    <dgm:pt modelId="{4BAC8D55-8F12-4141-8790-8F9A7B71896B}">
      <dgm:prSet custT="1"/>
      <dgm:spPr/>
      <dgm:t>
        <a:bodyPr/>
        <a:lstStyle/>
        <a:p>
          <a:r>
            <a:rPr lang="hr-HR" sz="2400" dirty="0"/>
            <a:t>Početak XI. st. dolazak do sjevernoameričkih otoka i kopna</a:t>
          </a:r>
          <a:endParaRPr lang="en-US" sz="2400" dirty="0"/>
        </a:p>
      </dgm:t>
    </dgm:pt>
    <dgm:pt modelId="{BA14FFC7-F919-40FB-B336-D3B66C453B7F}" type="parTrans" cxnId="{FE06AB99-2845-47BD-A774-202666332F4A}">
      <dgm:prSet/>
      <dgm:spPr/>
      <dgm:t>
        <a:bodyPr/>
        <a:lstStyle/>
        <a:p>
          <a:endParaRPr lang="hr-HR"/>
        </a:p>
      </dgm:t>
    </dgm:pt>
    <dgm:pt modelId="{F06D8C45-E966-4D53-BEB8-7764C2C47290}" type="sibTrans" cxnId="{FE06AB99-2845-47BD-A774-202666332F4A}">
      <dgm:prSet/>
      <dgm:spPr/>
      <dgm:t>
        <a:bodyPr/>
        <a:lstStyle/>
        <a:p>
          <a:endParaRPr lang="hr-HR"/>
        </a:p>
      </dgm:t>
    </dgm:pt>
    <dgm:pt modelId="{CCF526C5-4C51-4F9F-BC94-0FB33A27BF74}">
      <dgm:prSet custT="1"/>
      <dgm:spPr/>
      <dgm:t>
        <a:bodyPr/>
        <a:lstStyle/>
        <a:p>
          <a:r>
            <a:rPr lang="hr-HR" sz="2400" dirty="0"/>
            <a:t>Osnivanje prve kolonije </a:t>
          </a:r>
          <a:r>
            <a:rPr lang="hr-HR" sz="2400" dirty="0" err="1"/>
            <a:t>Vinland</a:t>
          </a:r>
          <a:endParaRPr lang="en-US" sz="2400" dirty="0"/>
        </a:p>
      </dgm:t>
    </dgm:pt>
    <dgm:pt modelId="{D00AF846-E6ED-4453-9377-C2A1E7B5FD22}" type="parTrans" cxnId="{325A4F59-1F66-46D5-84DE-EBD4874AE7CF}">
      <dgm:prSet/>
      <dgm:spPr/>
      <dgm:t>
        <a:bodyPr/>
        <a:lstStyle/>
        <a:p>
          <a:endParaRPr lang="hr-HR"/>
        </a:p>
      </dgm:t>
    </dgm:pt>
    <dgm:pt modelId="{097CF15B-A1E2-4351-9962-5167ECBE810D}" type="sibTrans" cxnId="{325A4F59-1F66-46D5-84DE-EBD4874AE7CF}">
      <dgm:prSet/>
      <dgm:spPr/>
      <dgm:t>
        <a:bodyPr/>
        <a:lstStyle/>
        <a:p>
          <a:endParaRPr lang="hr-HR"/>
        </a:p>
      </dgm:t>
    </dgm:pt>
    <dgm:pt modelId="{A649CF4F-18EE-414F-91B2-79B784F01313}">
      <dgm:prSet custT="1"/>
      <dgm:spPr/>
      <dgm:t>
        <a:bodyPr/>
        <a:lstStyle/>
        <a:p>
          <a:r>
            <a:rPr lang="hr-HR" sz="2400" dirty="0"/>
            <a:t>Kolonija nestala u sukobu s domorodcima</a:t>
          </a:r>
          <a:endParaRPr lang="en-US" sz="2400" dirty="0"/>
        </a:p>
      </dgm:t>
    </dgm:pt>
    <dgm:pt modelId="{63DF26C2-2C98-4856-839C-084A4E8C0107}" type="parTrans" cxnId="{034AE870-D510-4EB3-B4C8-94A04E22D1E3}">
      <dgm:prSet/>
      <dgm:spPr/>
      <dgm:t>
        <a:bodyPr/>
        <a:lstStyle/>
        <a:p>
          <a:endParaRPr lang="hr-HR"/>
        </a:p>
      </dgm:t>
    </dgm:pt>
    <dgm:pt modelId="{9332BB15-E5A5-48B6-8374-134812E6E150}" type="sibTrans" cxnId="{034AE870-D510-4EB3-B4C8-94A04E22D1E3}">
      <dgm:prSet/>
      <dgm:spPr/>
      <dgm:t>
        <a:bodyPr/>
        <a:lstStyle/>
        <a:p>
          <a:endParaRPr lang="hr-HR"/>
        </a:p>
      </dgm:t>
    </dgm:pt>
    <dgm:pt modelId="{A51E8AF6-2E77-468F-819C-8EBD86F9CF4F}" type="pres">
      <dgm:prSet presAssocID="{22D98622-848B-4CF4-9A65-B5FB6D5B443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F0BFD3F3-A3FD-4DAB-94D7-D55BFCD54911}" type="pres">
      <dgm:prSet presAssocID="{ECF813B9-33EE-4DAC-B738-B85DCD6EDD6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6E8410F-2FFC-4485-BB01-817F6FE44392}" type="pres">
      <dgm:prSet presAssocID="{8246AEB0-4939-404F-A50F-0FE7D26A3657}" presName="spacer" presStyleCnt="0"/>
      <dgm:spPr/>
    </dgm:pt>
    <dgm:pt modelId="{6E74D3BB-E296-4832-A0AA-F82071B325A5}" type="pres">
      <dgm:prSet presAssocID="{4BAC8D55-8F12-4141-8790-8F9A7B71896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DB8F8A8-AB47-47B7-9352-7DB8D2632F1A}" type="pres">
      <dgm:prSet presAssocID="{F06D8C45-E966-4D53-BEB8-7764C2C47290}" presName="spacer" presStyleCnt="0"/>
      <dgm:spPr/>
    </dgm:pt>
    <dgm:pt modelId="{968D4604-8C80-486E-8116-4E20CF4244EF}" type="pres">
      <dgm:prSet presAssocID="{CCF526C5-4C51-4F9F-BC94-0FB33A27BF7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9F6F6D5-3A79-4C86-9BC4-3A7EF509120B}" type="pres">
      <dgm:prSet presAssocID="{097CF15B-A1E2-4351-9962-5167ECBE810D}" presName="spacer" presStyleCnt="0"/>
      <dgm:spPr/>
    </dgm:pt>
    <dgm:pt modelId="{3CD3B989-378E-42E0-A679-60434B450B17}" type="pres">
      <dgm:prSet presAssocID="{A649CF4F-18EE-414F-91B2-79B784F0131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74847CE6-D6C7-4E98-AED7-17EA9B3D40DE}" type="presOf" srcId="{4BAC8D55-8F12-4141-8790-8F9A7B71896B}" destId="{6E74D3BB-E296-4832-A0AA-F82071B325A5}" srcOrd="0" destOrd="0" presId="urn:microsoft.com/office/officeart/2005/8/layout/vList2"/>
    <dgm:cxn modelId="{325A4F59-1F66-46D5-84DE-EBD4874AE7CF}" srcId="{22D98622-848B-4CF4-9A65-B5FB6D5B4437}" destId="{CCF526C5-4C51-4F9F-BC94-0FB33A27BF74}" srcOrd="2" destOrd="0" parTransId="{D00AF846-E6ED-4453-9377-C2A1E7B5FD22}" sibTransId="{097CF15B-A1E2-4351-9962-5167ECBE810D}"/>
    <dgm:cxn modelId="{352C48D5-4016-4B51-99E3-FB8B199054F5}" type="presOf" srcId="{ECF813B9-33EE-4DAC-B738-B85DCD6EDD68}" destId="{F0BFD3F3-A3FD-4DAB-94D7-D55BFCD54911}" srcOrd="0" destOrd="0" presId="urn:microsoft.com/office/officeart/2005/8/layout/vList2"/>
    <dgm:cxn modelId="{EEF7FAF4-8F5D-43CE-8E5C-A28C0F86767E}" type="presOf" srcId="{22D98622-848B-4CF4-9A65-B5FB6D5B4437}" destId="{A51E8AF6-2E77-468F-819C-8EBD86F9CF4F}" srcOrd="0" destOrd="0" presId="urn:microsoft.com/office/officeart/2005/8/layout/vList2"/>
    <dgm:cxn modelId="{FE06AB99-2845-47BD-A774-202666332F4A}" srcId="{22D98622-848B-4CF4-9A65-B5FB6D5B4437}" destId="{4BAC8D55-8F12-4141-8790-8F9A7B71896B}" srcOrd="1" destOrd="0" parTransId="{BA14FFC7-F919-40FB-B336-D3B66C453B7F}" sibTransId="{F06D8C45-E966-4D53-BEB8-7764C2C47290}"/>
    <dgm:cxn modelId="{034AE870-D510-4EB3-B4C8-94A04E22D1E3}" srcId="{22D98622-848B-4CF4-9A65-B5FB6D5B4437}" destId="{A649CF4F-18EE-414F-91B2-79B784F01313}" srcOrd="3" destOrd="0" parTransId="{63DF26C2-2C98-4856-839C-084A4E8C0107}" sibTransId="{9332BB15-E5A5-48B6-8374-134812E6E150}"/>
    <dgm:cxn modelId="{1020FDEE-13EB-4D96-BD97-88FB6C392C3D}" type="presOf" srcId="{CCF526C5-4C51-4F9F-BC94-0FB33A27BF74}" destId="{968D4604-8C80-486E-8116-4E20CF4244EF}" srcOrd="0" destOrd="0" presId="urn:microsoft.com/office/officeart/2005/8/layout/vList2"/>
    <dgm:cxn modelId="{096BE1FA-ED90-4A38-8E11-831ACBC5C133}" srcId="{22D98622-848B-4CF4-9A65-B5FB6D5B4437}" destId="{ECF813B9-33EE-4DAC-B738-B85DCD6EDD68}" srcOrd="0" destOrd="0" parTransId="{B449B27D-0F24-4AB6-B106-C902F2DFC6A7}" sibTransId="{8246AEB0-4939-404F-A50F-0FE7D26A3657}"/>
    <dgm:cxn modelId="{0D38A37E-2D52-49CE-8129-3AD296CCFF06}" type="presOf" srcId="{A649CF4F-18EE-414F-91B2-79B784F01313}" destId="{3CD3B989-378E-42E0-A679-60434B450B17}" srcOrd="0" destOrd="0" presId="urn:microsoft.com/office/officeart/2005/8/layout/vList2"/>
    <dgm:cxn modelId="{0611FE5B-F7BA-4E97-8F7D-5B40CCB2EFDF}" type="presParOf" srcId="{A51E8AF6-2E77-468F-819C-8EBD86F9CF4F}" destId="{F0BFD3F3-A3FD-4DAB-94D7-D55BFCD54911}" srcOrd="0" destOrd="0" presId="urn:microsoft.com/office/officeart/2005/8/layout/vList2"/>
    <dgm:cxn modelId="{07EFF798-DF88-4D74-B41F-31479BDD170F}" type="presParOf" srcId="{A51E8AF6-2E77-468F-819C-8EBD86F9CF4F}" destId="{F6E8410F-2FFC-4485-BB01-817F6FE44392}" srcOrd="1" destOrd="0" presId="urn:microsoft.com/office/officeart/2005/8/layout/vList2"/>
    <dgm:cxn modelId="{C8056880-3A78-47F1-955E-C2A796D9D917}" type="presParOf" srcId="{A51E8AF6-2E77-468F-819C-8EBD86F9CF4F}" destId="{6E74D3BB-E296-4832-A0AA-F82071B325A5}" srcOrd="2" destOrd="0" presId="urn:microsoft.com/office/officeart/2005/8/layout/vList2"/>
    <dgm:cxn modelId="{7E42288B-CC27-423D-9E37-EF7F0A8AAA2F}" type="presParOf" srcId="{A51E8AF6-2E77-468F-819C-8EBD86F9CF4F}" destId="{3DB8F8A8-AB47-47B7-9352-7DB8D2632F1A}" srcOrd="3" destOrd="0" presId="urn:microsoft.com/office/officeart/2005/8/layout/vList2"/>
    <dgm:cxn modelId="{78139DAA-B5EB-4DC9-814B-749A6453A87A}" type="presParOf" srcId="{A51E8AF6-2E77-468F-819C-8EBD86F9CF4F}" destId="{968D4604-8C80-486E-8116-4E20CF4244EF}" srcOrd="4" destOrd="0" presId="urn:microsoft.com/office/officeart/2005/8/layout/vList2"/>
    <dgm:cxn modelId="{2BADEE69-0C18-4FB6-9D52-DFCA075FA772}" type="presParOf" srcId="{A51E8AF6-2E77-468F-819C-8EBD86F9CF4F}" destId="{49F6F6D5-3A79-4C86-9BC4-3A7EF509120B}" srcOrd="5" destOrd="0" presId="urn:microsoft.com/office/officeart/2005/8/layout/vList2"/>
    <dgm:cxn modelId="{6F1E3538-83B0-423E-BE5A-8429F2747E1E}" type="presParOf" srcId="{A51E8AF6-2E77-468F-819C-8EBD86F9CF4F}" destId="{3CD3B989-378E-42E0-A679-60434B450B1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A2D2D2-D1AC-4116-ABDD-F1EE7B485988}" type="doc">
      <dgm:prSet loTypeId="urn:microsoft.com/office/officeart/2005/8/layout/default#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87BA98C-4833-4F15-B555-62262865B02D}">
      <dgm:prSet/>
      <dgm:spPr/>
      <dgm:t>
        <a:bodyPr/>
        <a:lstStyle/>
        <a:p>
          <a:r>
            <a:rPr lang="hr-HR" dirty="0"/>
            <a:t>Dodir Europljana s civilizacijama Bliskoga i Dalekoga Istoka</a:t>
          </a:r>
        </a:p>
      </dgm:t>
    </dgm:pt>
    <dgm:pt modelId="{009A2986-F8EC-4338-8783-139560D9C522}" type="parTrans" cxnId="{35D959C0-CD7C-45FC-8B8D-AA91940212FA}">
      <dgm:prSet/>
      <dgm:spPr/>
      <dgm:t>
        <a:bodyPr/>
        <a:lstStyle/>
        <a:p>
          <a:endParaRPr lang="en-US"/>
        </a:p>
      </dgm:t>
    </dgm:pt>
    <dgm:pt modelId="{5C90C4A7-8CAB-4808-BAB0-AC02296B90C5}" type="sibTrans" cxnId="{35D959C0-CD7C-45FC-8B8D-AA91940212FA}">
      <dgm:prSet/>
      <dgm:spPr/>
      <dgm:t>
        <a:bodyPr/>
        <a:lstStyle/>
        <a:p>
          <a:endParaRPr lang="en-US"/>
        </a:p>
      </dgm:t>
    </dgm:pt>
    <dgm:pt modelId="{1915B663-570A-4B3E-985F-56D4BAECB33D}">
      <dgm:prSet/>
      <dgm:spPr/>
      <dgm:t>
        <a:bodyPr/>
        <a:lstStyle/>
        <a:p>
          <a:r>
            <a:rPr lang="hr-HR" dirty="0"/>
            <a:t>Putovanja Marka Pola na Istok</a:t>
          </a:r>
        </a:p>
      </dgm:t>
    </dgm:pt>
    <dgm:pt modelId="{9CB9182A-76C6-413E-929B-523749442A2C}" type="parTrans" cxnId="{10DF2D3D-F971-4E78-A2E0-E7C4D115E37F}">
      <dgm:prSet/>
      <dgm:spPr/>
      <dgm:t>
        <a:bodyPr/>
        <a:lstStyle/>
        <a:p>
          <a:endParaRPr lang="hr-HR"/>
        </a:p>
      </dgm:t>
    </dgm:pt>
    <dgm:pt modelId="{4EB6AB40-40D4-4061-BBE0-62C31D4B4055}" type="sibTrans" cxnId="{10DF2D3D-F971-4E78-A2E0-E7C4D115E37F}">
      <dgm:prSet/>
      <dgm:spPr/>
      <dgm:t>
        <a:bodyPr/>
        <a:lstStyle/>
        <a:p>
          <a:endParaRPr lang="hr-HR"/>
        </a:p>
      </dgm:t>
    </dgm:pt>
    <dgm:pt modelId="{B78F5D81-B017-41E1-B4F5-3B96ABC07CE1}">
      <dgm:prSet/>
      <dgm:spPr/>
      <dgm:t>
        <a:bodyPr/>
        <a:lstStyle/>
        <a:p>
          <a:r>
            <a:rPr lang="hr-HR" dirty="0"/>
            <a:t>Razna luksuzna roba dostupna Europljanima</a:t>
          </a:r>
        </a:p>
      </dgm:t>
    </dgm:pt>
    <dgm:pt modelId="{6791E760-E1C2-47C9-A1F7-981CB85BD6E5}" type="parTrans" cxnId="{E495AA9F-74CE-434D-9DB1-7827EDCE1498}">
      <dgm:prSet/>
      <dgm:spPr/>
      <dgm:t>
        <a:bodyPr/>
        <a:lstStyle/>
        <a:p>
          <a:endParaRPr lang="hr-HR"/>
        </a:p>
      </dgm:t>
    </dgm:pt>
    <dgm:pt modelId="{3BFE8009-FD83-4C65-BED2-38F79FDC09CD}" type="sibTrans" cxnId="{E495AA9F-74CE-434D-9DB1-7827EDCE1498}">
      <dgm:prSet/>
      <dgm:spPr/>
      <dgm:t>
        <a:bodyPr/>
        <a:lstStyle/>
        <a:p>
          <a:endParaRPr lang="hr-HR"/>
        </a:p>
      </dgm:t>
    </dgm:pt>
    <dgm:pt modelId="{CC83F31B-9409-4FEB-BA9B-B967A944F919}">
      <dgm:prSet/>
      <dgm:spPr/>
      <dgm:t>
        <a:bodyPr/>
        <a:lstStyle/>
        <a:p>
          <a:r>
            <a:rPr lang="hr-HR" dirty="0"/>
            <a:t>„Put svile i začina”</a:t>
          </a:r>
        </a:p>
      </dgm:t>
    </dgm:pt>
    <dgm:pt modelId="{BF41A6C5-A95B-4D45-B7B6-0AD5BDA0FC88}" type="parTrans" cxnId="{221B9658-2F1E-441E-B52A-6946A76BC0E8}">
      <dgm:prSet/>
      <dgm:spPr/>
      <dgm:t>
        <a:bodyPr/>
        <a:lstStyle/>
        <a:p>
          <a:endParaRPr lang="hr-HR"/>
        </a:p>
      </dgm:t>
    </dgm:pt>
    <dgm:pt modelId="{2FD20809-6DAC-48F7-A9E2-714B1FD3CD08}" type="sibTrans" cxnId="{221B9658-2F1E-441E-B52A-6946A76BC0E8}">
      <dgm:prSet/>
      <dgm:spPr/>
      <dgm:t>
        <a:bodyPr/>
        <a:lstStyle/>
        <a:p>
          <a:endParaRPr lang="hr-HR"/>
        </a:p>
      </dgm:t>
    </dgm:pt>
    <dgm:pt modelId="{79610952-B9C4-417A-9B8B-92AF837D5762}">
      <dgm:prSet/>
      <dgm:spPr/>
      <dgm:t>
        <a:bodyPr/>
        <a:lstStyle/>
        <a:p>
          <a:r>
            <a:rPr lang="hr-HR" dirty="0"/>
            <a:t>Cvijeće, ljekovito bilje, začini i dragulji</a:t>
          </a:r>
        </a:p>
      </dgm:t>
    </dgm:pt>
    <dgm:pt modelId="{92213D55-939A-4FF1-B876-7BDBD53EC15E}" type="parTrans" cxnId="{BFA21F04-24C9-4B5E-A206-FB193C49B23C}">
      <dgm:prSet/>
      <dgm:spPr/>
      <dgm:t>
        <a:bodyPr/>
        <a:lstStyle/>
        <a:p>
          <a:endParaRPr lang="hr-HR"/>
        </a:p>
      </dgm:t>
    </dgm:pt>
    <dgm:pt modelId="{E7DA8C8C-4613-4DA5-99A4-5CD2A4C6A78A}" type="sibTrans" cxnId="{BFA21F04-24C9-4B5E-A206-FB193C49B23C}">
      <dgm:prSet/>
      <dgm:spPr/>
      <dgm:t>
        <a:bodyPr/>
        <a:lstStyle/>
        <a:p>
          <a:endParaRPr lang="hr-HR"/>
        </a:p>
      </dgm:t>
    </dgm:pt>
    <dgm:pt modelId="{7CE20BC3-9273-4C4D-ACAE-EA192E7A51F6}" type="pres">
      <dgm:prSet presAssocID="{27A2D2D2-D1AC-4116-ABDD-F1EE7B48598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30CE2CE-5C19-4783-83A3-A583CF817C85}" type="pres">
      <dgm:prSet presAssocID="{487BA98C-4833-4F15-B555-62262865B02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3F137C7-0590-4657-BDE4-553275B380E1}" type="pres">
      <dgm:prSet presAssocID="{5C90C4A7-8CAB-4808-BAB0-AC02296B90C5}" presName="sibTrans" presStyleCnt="0"/>
      <dgm:spPr/>
    </dgm:pt>
    <dgm:pt modelId="{02BA24E3-163F-4119-8DAF-7C41ED945CF0}" type="pres">
      <dgm:prSet presAssocID="{1915B663-570A-4B3E-985F-56D4BAECB33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4EC21B5-9ACD-49F8-845B-99DFF983E7EF}" type="pres">
      <dgm:prSet presAssocID="{4EB6AB40-40D4-4061-BBE0-62C31D4B4055}" presName="sibTrans" presStyleCnt="0"/>
      <dgm:spPr/>
    </dgm:pt>
    <dgm:pt modelId="{449F8DE6-8970-4C3B-A5D3-CF232BB7F4FE}" type="pres">
      <dgm:prSet presAssocID="{B78F5D81-B017-41E1-B4F5-3B96ABC07CE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E2277F3-47E1-4F9B-B2FF-F9ECD93CE3C7}" type="pres">
      <dgm:prSet presAssocID="{3BFE8009-FD83-4C65-BED2-38F79FDC09CD}" presName="sibTrans" presStyleCnt="0"/>
      <dgm:spPr/>
    </dgm:pt>
    <dgm:pt modelId="{BFC8964F-1A1F-45FB-90B7-44FECBAD6F3F}" type="pres">
      <dgm:prSet presAssocID="{79610952-B9C4-417A-9B8B-92AF837D576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38CE79A-E543-4A45-A200-005478854F2D}" type="pres">
      <dgm:prSet presAssocID="{E7DA8C8C-4613-4DA5-99A4-5CD2A4C6A78A}" presName="sibTrans" presStyleCnt="0"/>
      <dgm:spPr/>
    </dgm:pt>
    <dgm:pt modelId="{FA513FE8-E2C7-49C8-98EC-0F05B5CCC4AB}" type="pres">
      <dgm:prSet presAssocID="{CC83F31B-9409-4FEB-BA9B-B967A944F91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E495AA9F-74CE-434D-9DB1-7827EDCE1498}" srcId="{27A2D2D2-D1AC-4116-ABDD-F1EE7B485988}" destId="{B78F5D81-B017-41E1-B4F5-3B96ABC07CE1}" srcOrd="2" destOrd="0" parTransId="{6791E760-E1C2-47C9-A1F7-981CB85BD6E5}" sibTransId="{3BFE8009-FD83-4C65-BED2-38F79FDC09CD}"/>
    <dgm:cxn modelId="{35D959C0-CD7C-45FC-8B8D-AA91940212FA}" srcId="{27A2D2D2-D1AC-4116-ABDD-F1EE7B485988}" destId="{487BA98C-4833-4F15-B555-62262865B02D}" srcOrd="0" destOrd="0" parTransId="{009A2986-F8EC-4338-8783-139560D9C522}" sibTransId="{5C90C4A7-8CAB-4808-BAB0-AC02296B90C5}"/>
    <dgm:cxn modelId="{DC0FB694-C10A-4F05-8376-B2D425EF7C7D}" type="presOf" srcId="{79610952-B9C4-417A-9B8B-92AF837D5762}" destId="{BFC8964F-1A1F-45FB-90B7-44FECBAD6F3F}" srcOrd="0" destOrd="0" presId="urn:microsoft.com/office/officeart/2005/8/layout/default#1"/>
    <dgm:cxn modelId="{DB62C399-658A-4089-84B2-B655565FDEBA}" type="presOf" srcId="{CC83F31B-9409-4FEB-BA9B-B967A944F919}" destId="{FA513FE8-E2C7-49C8-98EC-0F05B5CCC4AB}" srcOrd="0" destOrd="0" presId="urn:microsoft.com/office/officeart/2005/8/layout/default#1"/>
    <dgm:cxn modelId="{10DF2D3D-F971-4E78-A2E0-E7C4D115E37F}" srcId="{27A2D2D2-D1AC-4116-ABDD-F1EE7B485988}" destId="{1915B663-570A-4B3E-985F-56D4BAECB33D}" srcOrd="1" destOrd="0" parTransId="{9CB9182A-76C6-413E-929B-523749442A2C}" sibTransId="{4EB6AB40-40D4-4061-BBE0-62C31D4B4055}"/>
    <dgm:cxn modelId="{BE3D6CC6-8D6F-4C34-97DB-67567F1E045F}" type="presOf" srcId="{487BA98C-4833-4F15-B555-62262865B02D}" destId="{A30CE2CE-5C19-4783-83A3-A583CF817C85}" srcOrd="0" destOrd="0" presId="urn:microsoft.com/office/officeart/2005/8/layout/default#1"/>
    <dgm:cxn modelId="{5143A80A-C327-485C-9F82-E6245F0753B1}" type="presOf" srcId="{B78F5D81-B017-41E1-B4F5-3B96ABC07CE1}" destId="{449F8DE6-8970-4C3B-A5D3-CF232BB7F4FE}" srcOrd="0" destOrd="0" presId="urn:microsoft.com/office/officeart/2005/8/layout/default#1"/>
    <dgm:cxn modelId="{90EE5DAB-DA83-41F3-AB04-05514160B3B9}" type="presOf" srcId="{27A2D2D2-D1AC-4116-ABDD-F1EE7B485988}" destId="{7CE20BC3-9273-4C4D-ACAE-EA192E7A51F6}" srcOrd="0" destOrd="0" presId="urn:microsoft.com/office/officeart/2005/8/layout/default#1"/>
    <dgm:cxn modelId="{BFA21F04-24C9-4B5E-A206-FB193C49B23C}" srcId="{27A2D2D2-D1AC-4116-ABDD-F1EE7B485988}" destId="{79610952-B9C4-417A-9B8B-92AF837D5762}" srcOrd="3" destOrd="0" parTransId="{92213D55-939A-4FF1-B876-7BDBD53EC15E}" sibTransId="{E7DA8C8C-4613-4DA5-99A4-5CD2A4C6A78A}"/>
    <dgm:cxn modelId="{221B9658-2F1E-441E-B52A-6946A76BC0E8}" srcId="{27A2D2D2-D1AC-4116-ABDD-F1EE7B485988}" destId="{CC83F31B-9409-4FEB-BA9B-B967A944F919}" srcOrd="4" destOrd="0" parTransId="{BF41A6C5-A95B-4D45-B7B6-0AD5BDA0FC88}" sibTransId="{2FD20809-6DAC-48F7-A9E2-714B1FD3CD08}"/>
    <dgm:cxn modelId="{2D4EE3E4-AB3A-4278-99C6-BC6ED79FD490}" type="presOf" srcId="{1915B663-570A-4B3E-985F-56D4BAECB33D}" destId="{02BA24E3-163F-4119-8DAF-7C41ED945CF0}" srcOrd="0" destOrd="0" presId="urn:microsoft.com/office/officeart/2005/8/layout/default#1"/>
    <dgm:cxn modelId="{BDA9B5F2-8565-4FA4-BE28-57E301F42D1E}" type="presParOf" srcId="{7CE20BC3-9273-4C4D-ACAE-EA192E7A51F6}" destId="{A30CE2CE-5C19-4783-83A3-A583CF817C85}" srcOrd="0" destOrd="0" presId="urn:microsoft.com/office/officeart/2005/8/layout/default#1"/>
    <dgm:cxn modelId="{CAFF5B28-BDDC-4D21-B732-40B085972542}" type="presParOf" srcId="{7CE20BC3-9273-4C4D-ACAE-EA192E7A51F6}" destId="{E3F137C7-0590-4657-BDE4-553275B380E1}" srcOrd="1" destOrd="0" presId="urn:microsoft.com/office/officeart/2005/8/layout/default#1"/>
    <dgm:cxn modelId="{04FFCB0A-F028-4AA5-B86D-EE55C07B52A3}" type="presParOf" srcId="{7CE20BC3-9273-4C4D-ACAE-EA192E7A51F6}" destId="{02BA24E3-163F-4119-8DAF-7C41ED945CF0}" srcOrd="2" destOrd="0" presId="urn:microsoft.com/office/officeart/2005/8/layout/default#1"/>
    <dgm:cxn modelId="{022EAFE4-EB83-4E52-9163-D426EF9CF812}" type="presParOf" srcId="{7CE20BC3-9273-4C4D-ACAE-EA192E7A51F6}" destId="{14EC21B5-9ACD-49F8-845B-99DFF983E7EF}" srcOrd="3" destOrd="0" presId="urn:microsoft.com/office/officeart/2005/8/layout/default#1"/>
    <dgm:cxn modelId="{7236799C-7671-4F57-B7E9-2C998DB4F3F5}" type="presParOf" srcId="{7CE20BC3-9273-4C4D-ACAE-EA192E7A51F6}" destId="{449F8DE6-8970-4C3B-A5D3-CF232BB7F4FE}" srcOrd="4" destOrd="0" presId="urn:microsoft.com/office/officeart/2005/8/layout/default#1"/>
    <dgm:cxn modelId="{DEFA83E8-A852-41C9-9F8A-D749A119DA7E}" type="presParOf" srcId="{7CE20BC3-9273-4C4D-ACAE-EA192E7A51F6}" destId="{2E2277F3-47E1-4F9B-B2FF-F9ECD93CE3C7}" srcOrd="5" destOrd="0" presId="urn:microsoft.com/office/officeart/2005/8/layout/default#1"/>
    <dgm:cxn modelId="{95A7BD2C-49E7-4BFC-AC01-06DB8131559B}" type="presParOf" srcId="{7CE20BC3-9273-4C4D-ACAE-EA192E7A51F6}" destId="{BFC8964F-1A1F-45FB-90B7-44FECBAD6F3F}" srcOrd="6" destOrd="0" presId="urn:microsoft.com/office/officeart/2005/8/layout/default#1"/>
    <dgm:cxn modelId="{1A7E4ACB-097E-481B-9C2A-975C134B97EE}" type="presParOf" srcId="{7CE20BC3-9273-4C4D-ACAE-EA192E7A51F6}" destId="{F38CE79A-E543-4A45-A200-005478854F2D}" srcOrd="7" destOrd="0" presId="urn:microsoft.com/office/officeart/2005/8/layout/default#1"/>
    <dgm:cxn modelId="{04F14776-8D3D-47A5-BE34-2A84680B88F3}" type="presParOf" srcId="{7CE20BC3-9273-4C4D-ACAE-EA192E7A51F6}" destId="{FA513FE8-E2C7-49C8-98EC-0F05B5CCC4AB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F6E9E80-7DB2-4462-BE41-D5FFACA85A2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B761547-9A23-443F-BB3A-53C8C090C2DC}">
      <dgm:prSet custT="1"/>
      <dgm:spPr/>
      <dgm:t>
        <a:bodyPr/>
        <a:lstStyle/>
        <a:p>
          <a:r>
            <a:rPr lang="hr-HR" sz="2400" dirty="0"/>
            <a:t>XV. st. – Turci Osmanlije osvajaju dijelove kopnenih putova s Azijom</a:t>
          </a:r>
          <a:endParaRPr lang="en-US" sz="2400" dirty="0"/>
        </a:p>
      </dgm:t>
    </dgm:pt>
    <dgm:pt modelId="{EAF66DB1-0C22-4E99-89F9-D7F1368A655F}" type="parTrans" cxnId="{9320D195-3ABF-4CCB-9C55-0186417D185B}">
      <dgm:prSet/>
      <dgm:spPr/>
      <dgm:t>
        <a:bodyPr/>
        <a:lstStyle/>
        <a:p>
          <a:endParaRPr lang="en-US"/>
        </a:p>
      </dgm:t>
    </dgm:pt>
    <dgm:pt modelId="{895D158E-4115-47C1-9EFE-A622CFE8CEA3}" type="sibTrans" cxnId="{9320D195-3ABF-4CCB-9C55-0186417D185B}">
      <dgm:prSet/>
      <dgm:spPr/>
      <dgm:t>
        <a:bodyPr/>
        <a:lstStyle/>
        <a:p>
          <a:endParaRPr lang="en-US"/>
        </a:p>
      </dgm:t>
    </dgm:pt>
    <dgm:pt modelId="{352E5DBA-E028-4600-A6A7-FDEE34686492}">
      <dgm:prSet custT="1"/>
      <dgm:spPr/>
      <dgm:t>
        <a:bodyPr/>
        <a:lstStyle/>
        <a:p>
          <a:r>
            <a:rPr lang="hr-HR" sz="2400" dirty="0"/>
            <a:t>Znatno otežana trgovina s Azijom, prijenos i prodaja proizvoda</a:t>
          </a:r>
          <a:endParaRPr lang="en-US" sz="2400" dirty="0"/>
        </a:p>
      </dgm:t>
    </dgm:pt>
    <dgm:pt modelId="{6A99672C-A75D-49F0-891E-587C33DF39B7}" type="parTrans" cxnId="{3328D13E-0D57-40CF-9C64-EEFABFFA013E}">
      <dgm:prSet/>
      <dgm:spPr/>
    </dgm:pt>
    <dgm:pt modelId="{2D8FB9EB-7478-491A-B5C5-D2A68E6FF870}" type="sibTrans" cxnId="{3328D13E-0D57-40CF-9C64-EEFABFFA013E}">
      <dgm:prSet/>
      <dgm:spPr/>
    </dgm:pt>
    <dgm:pt modelId="{D0B06735-7528-4639-AFF5-02F549150F79}">
      <dgm:prSet custT="1"/>
      <dgm:spPr/>
      <dgm:t>
        <a:bodyPr/>
        <a:lstStyle/>
        <a:p>
          <a:r>
            <a:rPr lang="hr-HR" sz="2400" dirty="0"/>
            <a:t>Potraga za novim putem do Dalekog istoka</a:t>
          </a:r>
          <a:endParaRPr lang="en-US" sz="2400" dirty="0"/>
        </a:p>
      </dgm:t>
    </dgm:pt>
    <dgm:pt modelId="{D3769112-E3A8-4DE7-B2F5-4ECBECC96AA7}" type="parTrans" cxnId="{8B7B1D36-C9E5-453C-86C0-E08A6E44D356}">
      <dgm:prSet/>
      <dgm:spPr/>
    </dgm:pt>
    <dgm:pt modelId="{D7C0A888-EE4B-49F9-9700-D40F4379E422}" type="sibTrans" cxnId="{8B7B1D36-C9E5-453C-86C0-E08A6E44D356}">
      <dgm:prSet/>
      <dgm:spPr/>
    </dgm:pt>
    <dgm:pt modelId="{72115153-1309-4014-9429-40D4D946B44B}">
      <dgm:prSet custT="1"/>
      <dgm:spPr/>
      <dgm:t>
        <a:bodyPr/>
        <a:lstStyle/>
        <a:p>
          <a:r>
            <a:rPr lang="hr-HR" sz="2400" dirty="0"/>
            <a:t>Zemljovidi su se do tada temeljili na antičkom viđenju svijeta</a:t>
          </a:r>
          <a:endParaRPr lang="en-US" sz="2400" dirty="0"/>
        </a:p>
      </dgm:t>
    </dgm:pt>
    <dgm:pt modelId="{D72AE66E-5F42-4345-A7CC-76BF470C6481}" type="parTrans" cxnId="{A5C089A9-1811-4176-BDC4-9726368E943C}">
      <dgm:prSet/>
      <dgm:spPr/>
    </dgm:pt>
    <dgm:pt modelId="{A29A93B5-5D5C-4016-AC9D-1B4F2C42205C}" type="sibTrans" cxnId="{A5C089A9-1811-4176-BDC4-9726368E943C}">
      <dgm:prSet/>
      <dgm:spPr/>
    </dgm:pt>
    <dgm:pt modelId="{033B2FDF-110C-403A-97FD-3FA2F0CD9044}" type="pres">
      <dgm:prSet presAssocID="{DF6E9E80-7DB2-4462-BE41-D5FFACA85A2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298FF517-4766-4A54-9163-3CEC5AC02C95}" type="pres">
      <dgm:prSet presAssocID="{7B761547-9A23-443F-BB3A-53C8C090C2D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D8A9FCE-09CF-4135-9975-51B232607809}" type="pres">
      <dgm:prSet presAssocID="{895D158E-4115-47C1-9EFE-A622CFE8CEA3}" presName="spacer" presStyleCnt="0"/>
      <dgm:spPr/>
    </dgm:pt>
    <dgm:pt modelId="{2D5081EE-6271-43DC-87FB-0078871BC155}" type="pres">
      <dgm:prSet presAssocID="{352E5DBA-E028-4600-A6A7-FDEE3468649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7C9E9AE-5FCD-4B17-BBCA-1AF5F45911E1}" type="pres">
      <dgm:prSet presAssocID="{2D8FB9EB-7478-491A-B5C5-D2A68E6FF870}" presName="spacer" presStyleCnt="0"/>
      <dgm:spPr/>
    </dgm:pt>
    <dgm:pt modelId="{50275581-4088-4553-86F5-C3C4C7616F3B}" type="pres">
      <dgm:prSet presAssocID="{D0B06735-7528-4639-AFF5-02F549150F7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AF5A61E-BD08-4975-98AE-C5947F4045C0}" type="pres">
      <dgm:prSet presAssocID="{D7C0A888-EE4B-49F9-9700-D40F4379E422}" presName="spacer" presStyleCnt="0"/>
      <dgm:spPr/>
    </dgm:pt>
    <dgm:pt modelId="{FD369C34-E43A-4CE0-8158-6EC523506DBE}" type="pres">
      <dgm:prSet presAssocID="{72115153-1309-4014-9429-40D4D946B44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FB52EB3C-EA35-434C-B384-D60A0CD8C768}" type="presOf" srcId="{D0B06735-7528-4639-AFF5-02F549150F79}" destId="{50275581-4088-4553-86F5-C3C4C7616F3B}" srcOrd="0" destOrd="0" presId="urn:microsoft.com/office/officeart/2005/8/layout/vList2"/>
    <dgm:cxn modelId="{A5C089A9-1811-4176-BDC4-9726368E943C}" srcId="{DF6E9E80-7DB2-4462-BE41-D5FFACA85A20}" destId="{72115153-1309-4014-9429-40D4D946B44B}" srcOrd="3" destOrd="0" parTransId="{D72AE66E-5F42-4345-A7CC-76BF470C6481}" sibTransId="{A29A93B5-5D5C-4016-AC9D-1B4F2C42205C}"/>
    <dgm:cxn modelId="{2C0D40A3-83D6-49FF-9FD4-7AC35CBB835B}" type="presOf" srcId="{7B761547-9A23-443F-BB3A-53C8C090C2DC}" destId="{298FF517-4766-4A54-9163-3CEC5AC02C95}" srcOrd="0" destOrd="0" presId="urn:microsoft.com/office/officeart/2005/8/layout/vList2"/>
    <dgm:cxn modelId="{7E5F3E34-B3A1-461C-A10E-DC4FFB45A69A}" type="presOf" srcId="{352E5DBA-E028-4600-A6A7-FDEE34686492}" destId="{2D5081EE-6271-43DC-87FB-0078871BC155}" srcOrd="0" destOrd="0" presId="urn:microsoft.com/office/officeart/2005/8/layout/vList2"/>
    <dgm:cxn modelId="{8B7B1D36-C9E5-453C-86C0-E08A6E44D356}" srcId="{DF6E9E80-7DB2-4462-BE41-D5FFACA85A20}" destId="{D0B06735-7528-4639-AFF5-02F549150F79}" srcOrd="2" destOrd="0" parTransId="{D3769112-E3A8-4DE7-B2F5-4ECBECC96AA7}" sibTransId="{D7C0A888-EE4B-49F9-9700-D40F4379E422}"/>
    <dgm:cxn modelId="{3328D13E-0D57-40CF-9C64-EEFABFFA013E}" srcId="{DF6E9E80-7DB2-4462-BE41-D5FFACA85A20}" destId="{352E5DBA-E028-4600-A6A7-FDEE34686492}" srcOrd="1" destOrd="0" parTransId="{6A99672C-A75D-49F0-891E-587C33DF39B7}" sibTransId="{2D8FB9EB-7478-491A-B5C5-D2A68E6FF870}"/>
    <dgm:cxn modelId="{16194E84-907E-46E6-866A-AB1B24C584F9}" type="presOf" srcId="{72115153-1309-4014-9429-40D4D946B44B}" destId="{FD369C34-E43A-4CE0-8158-6EC523506DBE}" srcOrd="0" destOrd="0" presId="urn:microsoft.com/office/officeart/2005/8/layout/vList2"/>
    <dgm:cxn modelId="{7A179E11-DF99-4127-9916-8DBBA169A3F7}" type="presOf" srcId="{DF6E9E80-7DB2-4462-BE41-D5FFACA85A20}" destId="{033B2FDF-110C-403A-97FD-3FA2F0CD9044}" srcOrd="0" destOrd="0" presId="urn:microsoft.com/office/officeart/2005/8/layout/vList2"/>
    <dgm:cxn modelId="{9320D195-3ABF-4CCB-9C55-0186417D185B}" srcId="{DF6E9E80-7DB2-4462-BE41-D5FFACA85A20}" destId="{7B761547-9A23-443F-BB3A-53C8C090C2DC}" srcOrd="0" destOrd="0" parTransId="{EAF66DB1-0C22-4E99-89F9-D7F1368A655F}" sibTransId="{895D158E-4115-47C1-9EFE-A622CFE8CEA3}"/>
    <dgm:cxn modelId="{10EBABFA-F710-43BC-B0E8-A5B47E3371DA}" type="presParOf" srcId="{033B2FDF-110C-403A-97FD-3FA2F0CD9044}" destId="{298FF517-4766-4A54-9163-3CEC5AC02C95}" srcOrd="0" destOrd="0" presId="urn:microsoft.com/office/officeart/2005/8/layout/vList2"/>
    <dgm:cxn modelId="{C992FE40-8ADA-4DBF-B371-B90F929FDFB7}" type="presParOf" srcId="{033B2FDF-110C-403A-97FD-3FA2F0CD9044}" destId="{CD8A9FCE-09CF-4135-9975-51B232607809}" srcOrd="1" destOrd="0" presId="urn:microsoft.com/office/officeart/2005/8/layout/vList2"/>
    <dgm:cxn modelId="{F7AA74AC-4BFB-4695-9260-3AE2DF4BAA73}" type="presParOf" srcId="{033B2FDF-110C-403A-97FD-3FA2F0CD9044}" destId="{2D5081EE-6271-43DC-87FB-0078871BC155}" srcOrd="2" destOrd="0" presId="urn:microsoft.com/office/officeart/2005/8/layout/vList2"/>
    <dgm:cxn modelId="{2C47F1EE-A0DD-4B08-9989-D1B0F04E3A1A}" type="presParOf" srcId="{033B2FDF-110C-403A-97FD-3FA2F0CD9044}" destId="{17C9E9AE-5FCD-4B17-BBCA-1AF5F45911E1}" srcOrd="3" destOrd="0" presId="urn:microsoft.com/office/officeart/2005/8/layout/vList2"/>
    <dgm:cxn modelId="{0B37E3D6-B980-4072-9759-70131F266A52}" type="presParOf" srcId="{033B2FDF-110C-403A-97FD-3FA2F0CD9044}" destId="{50275581-4088-4553-86F5-C3C4C7616F3B}" srcOrd="4" destOrd="0" presId="urn:microsoft.com/office/officeart/2005/8/layout/vList2"/>
    <dgm:cxn modelId="{D83A42C4-A641-4280-B4D3-02FD911A50C2}" type="presParOf" srcId="{033B2FDF-110C-403A-97FD-3FA2F0CD9044}" destId="{EAF5A61E-BD08-4975-98AE-C5947F4045C0}" srcOrd="5" destOrd="0" presId="urn:microsoft.com/office/officeart/2005/8/layout/vList2"/>
    <dgm:cxn modelId="{DFBF1341-4B9A-4462-A3AF-3FBE90D48494}" type="presParOf" srcId="{033B2FDF-110C-403A-97FD-3FA2F0CD9044}" destId="{FD369C34-E43A-4CE0-8158-6EC523506DBE}" srcOrd="6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B2575E1-B73E-4E21-866B-82D9777B743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998E248-54BD-48D6-89A0-BDFFE5FCF33A}">
      <dgm:prSet custT="1"/>
      <dgm:spPr/>
      <dgm:t>
        <a:bodyPr/>
        <a:lstStyle/>
        <a:p>
          <a:r>
            <a:rPr lang="hr-HR" sz="2400" dirty="0"/>
            <a:t>Portulani – rukopisne pomorske karte </a:t>
          </a:r>
          <a:endParaRPr lang="en-US" sz="2400" dirty="0"/>
        </a:p>
      </dgm:t>
    </dgm:pt>
    <dgm:pt modelId="{F8ED6DC0-380F-4178-8085-69D550CC3052}" type="parTrans" cxnId="{0622CA4E-9409-4D5D-990D-C05352882B1C}">
      <dgm:prSet/>
      <dgm:spPr/>
      <dgm:t>
        <a:bodyPr/>
        <a:lstStyle/>
        <a:p>
          <a:endParaRPr lang="en-US"/>
        </a:p>
      </dgm:t>
    </dgm:pt>
    <dgm:pt modelId="{A3232AD4-CA85-4BC0-A88D-425E35E28C37}" type="sibTrans" cxnId="{0622CA4E-9409-4D5D-990D-C05352882B1C}">
      <dgm:prSet/>
      <dgm:spPr/>
      <dgm:t>
        <a:bodyPr/>
        <a:lstStyle/>
        <a:p>
          <a:endParaRPr lang="en-US"/>
        </a:p>
      </dgm:t>
    </dgm:pt>
    <dgm:pt modelId="{16F90F14-52A9-4803-9538-BF35C43BC981}">
      <dgm:prSet custT="1"/>
      <dgm:spPr/>
      <dgm:t>
        <a:bodyPr/>
        <a:lstStyle/>
        <a:p>
          <a:r>
            <a:rPr lang="hr-HR" sz="2400" dirty="0"/>
            <a:t>„Karavele” i „karaoke” – veliki brodovi</a:t>
          </a:r>
          <a:endParaRPr lang="en-US" sz="2400" dirty="0"/>
        </a:p>
      </dgm:t>
    </dgm:pt>
    <dgm:pt modelId="{8E7D010A-98D4-40A3-846A-0401C6EADDF1}" type="parTrans" cxnId="{BE3BB4CB-8C0F-4DE9-9627-2DC36739C3DC}">
      <dgm:prSet/>
      <dgm:spPr/>
    </dgm:pt>
    <dgm:pt modelId="{665C7E22-F150-4D93-B0C2-E80EA9BEFFA1}" type="sibTrans" cxnId="{BE3BB4CB-8C0F-4DE9-9627-2DC36739C3DC}">
      <dgm:prSet/>
      <dgm:spPr/>
    </dgm:pt>
    <dgm:pt modelId="{FFCF749C-D9AD-4D91-B6D1-49625D8AAB51}">
      <dgm:prSet custT="1"/>
      <dgm:spPr/>
      <dgm:t>
        <a:bodyPr/>
        <a:lstStyle/>
        <a:p>
          <a:r>
            <a:rPr lang="hr-HR" sz="2400" dirty="0"/>
            <a:t>Brodovi pouzdani za plovidbu velikim morima</a:t>
          </a:r>
          <a:endParaRPr lang="en-US" sz="2400" dirty="0"/>
        </a:p>
      </dgm:t>
    </dgm:pt>
    <dgm:pt modelId="{B17DFA8A-6072-45EF-AB2C-1AE6784717AD}" type="parTrans" cxnId="{85A90F48-368F-4ACF-B58A-C22EC6303231}">
      <dgm:prSet/>
      <dgm:spPr/>
    </dgm:pt>
    <dgm:pt modelId="{7980C5DE-6822-4B0E-9124-60A36FA3B649}" type="sibTrans" cxnId="{85A90F48-368F-4ACF-B58A-C22EC6303231}">
      <dgm:prSet/>
      <dgm:spPr/>
    </dgm:pt>
    <dgm:pt modelId="{17FE1DB2-ADEE-4316-8369-134E4322476B}">
      <dgm:prSet custT="1"/>
      <dgm:spPr/>
      <dgm:t>
        <a:bodyPr/>
        <a:lstStyle/>
        <a:p>
          <a:r>
            <a:rPr lang="hr-HR" sz="2400" dirty="0"/>
            <a:t>Kompas ili busola</a:t>
          </a:r>
          <a:endParaRPr lang="en-US" sz="2400" dirty="0"/>
        </a:p>
      </dgm:t>
    </dgm:pt>
    <dgm:pt modelId="{7BD06646-E6EC-40BF-8C10-BF233F88622C}" type="parTrans" cxnId="{EB3E8CE6-F58E-41C1-A6A6-81390653DE38}">
      <dgm:prSet/>
      <dgm:spPr/>
    </dgm:pt>
    <dgm:pt modelId="{34D26DB9-EAF3-4AFF-B359-2E8F344A6ADB}" type="sibTrans" cxnId="{EB3E8CE6-F58E-41C1-A6A6-81390653DE38}">
      <dgm:prSet/>
      <dgm:spPr/>
    </dgm:pt>
    <dgm:pt modelId="{1C386DC2-1952-440D-A882-010F5DD21F08}">
      <dgm:prSet custT="1"/>
      <dgm:spPr/>
      <dgm:t>
        <a:bodyPr/>
        <a:lstStyle/>
        <a:p>
          <a:r>
            <a:rPr lang="hr-HR" sz="2400" dirty="0" err="1"/>
            <a:t>Astrolab</a:t>
          </a:r>
          <a:r>
            <a:rPr lang="hr-HR" sz="2400" dirty="0"/>
            <a:t> – astronomska sprava za mjerenje kutova</a:t>
          </a:r>
          <a:endParaRPr lang="en-US" sz="2400" dirty="0"/>
        </a:p>
      </dgm:t>
    </dgm:pt>
    <dgm:pt modelId="{244BFE77-F87B-42D1-9B4F-75AB7C8B9680}" type="parTrans" cxnId="{9995750E-B6F3-4455-8DE9-E678D8198882}">
      <dgm:prSet/>
      <dgm:spPr/>
    </dgm:pt>
    <dgm:pt modelId="{109A97F4-01A9-4F1D-A8C5-5D25FEDC5C3B}" type="sibTrans" cxnId="{9995750E-B6F3-4455-8DE9-E678D8198882}">
      <dgm:prSet/>
      <dgm:spPr/>
    </dgm:pt>
    <dgm:pt modelId="{90A02836-943D-4919-8C75-C619DA64F526}" type="pres">
      <dgm:prSet presAssocID="{CB2575E1-B73E-4E21-866B-82D9777B743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B2E7A1BF-1CAA-4159-A978-4E78D71D0718}" type="pres">
      <dgm:prSet presAssocID="{B998E248-54BD-48D6-89A0-BDFFE5FCF33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5692074-57EC-4000-9407-0003A4A09044}" type="pres">
      <dgm:prSet presAssocID="{A3232AD4-CA85-4BC0-A88D-425E35E28C37}" presName="spacer" presStyleCnt="0"/>
      <dgm:spPr/>
    </dgm:pt>
    <dgm:pt modelId="{141F2971-22B2-4548-98F9-FAF4CC863B88}" type="pres">
      <dgm:prSet presAssocID="{16F90F14-52A9-4803-9538-BF35C43BC981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E1A61F5-BE2D-4FE8-868B-C6D5DCD6C724}" type="pres">
      <dgm:prSet presAssocID="{665C7E22-F150-4D93-B0C2-E80EA9BEFFA1}" presName="spacer" presStyleCnt="0"/>
      <dgm:spPr/>
    </dgm:pt>
    <dgm:pt modelId="{F509C0C2-787A-40BD-9CAE-A74DCA313940}" type="pres">
      <dgm:prSet presAssocID="{FFCF749C-D9AD-4D91-B6D1-49625D8AAB51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06D201D-B72E-44DC-8EFA-54FDA81E2F58}" type="pres">
      <dgm:prSet presAssocID="{7980C5DE-6822-4B0E-9124-60A36FA3B649}" presName="spacer" presStyleCnt="0"/>
      <dgm:spPr/>
    </dgm:pt>
    <dgm:pt modelId="{ABFBBA24-CB5B-4116-AEB5-EF6286CFC3EC}" type="pres">
      <dgm:prSet presAssocID="{17FE1DB2-ADEE-4316-8369-134E4322476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34547B7-A60B-4F72-AABF-C5508E7890EA}" type="pres">
      <dgm:prSet presAssocID="{34D26DB9-EAF3-4AFF-B359-2E8F344A6ADB}" presName="spacer" presStyleCnt="0"/>
      <dgm:spPr/>
    </dgm:pt>
    <dgm:pt modelId="{0FCE4356-1A23-4B1C-907D-D104DEA00490}" type="pres">
      <dgm:prSet presAssocID="{1C386DC2-1952-440D-A882-010F5DD21F08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0622CA4E-9409-4D5D-990D-C05352882B1C}" srcId="{CB2575E1-B73E-4E21-866B-82D9777B7430}" destId="{B998E248-54BD-48D6-89A0-BDFFE5FCF33A}" srcOrd="0" destOrd="0" parTransId="{F8ED6DC0-380F-4178-8085-69D550CC3052}" sibTransId="{A3232AD4-CA85-4BC0-A88D-425E35E28C37}"/>
    <dgm:cxn modelId="{EDC79F1F-2AF8-449B-A484-0F51CD9939EF}" type="presOf" srcId="{CB2575E1-B73E-4E21-866B-82D9777B7430}" destId="{90A02836-943D-4919-8C75-C619DA64F526}" srcOrd="0" destOrd="0" presId="urn:microsoft.com/office/officeart/2005/8/layout/vList2"/>
    <dgm:cxn modelId="{DA8DAE39-C6D5-4927-BD58-A85B59335B4D}" type="presOf" srcId="{B998E248-54BD-48D6-89A0-BDFFE5FCF33A}" destId="{B2E7A1BF-1CAA-4159-A978-4E78D71D0718}" srcOrd="0" destOrd="0" presId="urn:microsoft.com/office/officeart/2005/8/layout/vList2"/>
    <dgm:cxn modelId="{B8ADB659-B15C-42E7-9FAC-5AF9551F624F}" type="presOf" srcId="{1C386DC2-1952-440D-A882-010F5DD21F08}" destId="{0FCE4356-1A23-4B1C-907D-D104DEA00490}" srcOrd="0" destOrd="0" presId="urn:microsoft.com/office/officeart/2005/8/layout/vList2"/>
    <dgm:cxn modelId="{85A90F48-368F-4ACF-B58A-C22EC6303231}" srcId="{CB2575E1-B73E-4E21-866B-82D9777B7430}" destId="{FFCF749C-D9AD-4D91-B6D1-49625D8AAB51}" srcOrd="2" destOrd="0" parTransId="{B17DFA8A-6072-45EF-AB2C-1AE6784717AD}" sibTransId="{7980C5DE-6822-4B0E-9124-60A36FA3B649}"/>
    <dgm:cxn modelId="{EB3E8CE6-F58E-41C1-A6A6-81390653DE38}" srcId="{CB2575E1-B73E-4E21-866B-82D9777B7430}" destId="{17FE1DB2-ADEE-4316-8369-134E4322476B}" srcOrd="3" destOrd="0" parTransId="{7BD06646-E6EC-40BF-8C10-BF233F88622C}" sibTransId="{34D26DB9-EAF3-4AFF-B359-2E8F344A6ADB}"/>
    <dgm:cxn modelId="{BE3BB4CB-8C0F-4DE9-9627-2DC36739C3DC}" srcId="{CB2575E1-B73E-4E21-866B-82D9777B7430}" destId="{16F90F14-52A9-4803-9538-BF35C43BC981}" srcOrd="1" destOrd="0" parTransId="{8E7D010A-98D4-40A3-846A-0401C6EADDF1}" sibTransId="{665C7E22-F150-4D93-B0C2-E80EA9BEFFA1}"/>
    <dgm:cxn modelId="{1B6CB69E-B0A7-49A8-8C94-A370343D24BF}" type="presOf" srcId="{16F90F14-52A9-4803-9538-BF35C43BC981}" destId="{141F2971-22B2-4548-98F9-FAF4CC863B88}" srcOrd="0" destOrd="0" presId="urn:microsoft.com/office/officeart/2005/8/layout/vList2"/>
    <dgm:cxn modelId="{945BE5EE-81A1-4F5B-A57C-B37F5F09BC96}" type="presOf" srcId="{FFCF749C-D9AD-4D91-B6D1-49625D8AAB51}" destId="{F509C0C2-787A-40BD-9CAE-A74DCA313940}" srcOrd="0" destOrd="0" presId="urn:microsoft.com/office/officeart/2005/8/layout/vList2"/>
    <dgm:cxn modelId="{541F2C8E-2CE8-4601-AEC6-A0AF94C2E9CB}" type="presOf" srcId="{17FE1DB2-ADEE-4316-8369-134E4322476B}" destId="{ABFBBA24-CB5B-4116-AEB5-EF6286CFC3EC}" srcOrd="0" destOrd="0" presId="urn:microsoft.com/office/officeart/2005/8/layout/vList2"/>
    <dgm:cxn modelId="{9995750E-B6F3-4455-8DE9-E678D8198882}" srcId="{CB2575E1-B73E-4E21-866B-82D9777B7430}" destId="{1C386DC2-1952-440D-A882-010F5DD21F08}" srcOrd="4" destOrd="0" parTransId="{244BFE77-F87B-42D1-9B4F-75AB7C8B9680}" sibTransId="{109A97F4-01A9-4F1D-A8C5-5D25FEDC5C3B}"/>
    <dgm:cxn modelId="{95208468-26CE-4F48-A7C8-ED2C1C455C89}" type="presParOf" srcId="{90A02836-943D-4919-8C75-C619DA64F526}" destId="{B2E7A1BF-1CAA-4159-A978-4E78D71D0718}" srcOrd="0" destOrd="0" presId="urn:microsoft.com/office/officeart/2005/8/layout/vList2"/>
    <dgm:cxn modelId="{24227EAF-85B3-4F62-B605-10256F591379}" type="presParOf" srcId="{90A02836-943D-4919-8C75-C619DA64F526}" destId="{F5692074-57EC-4000-9407-0003A4A09044}" srcOrd="1" destOrd="0" presId="urn:microsoft.com/office/officeart/2005/8/layout/vList2"/>
    <dgm:cxn modelId="{605CC515-398C-4EC2-8302-0E30D7B5A06B}" type="presParOf" srcId="{90A02836-943D-4919-8C75-C619DA64F526}" destId="{141F2971-22B2-4548-98F9-FAF4CC863B88}" srcOrd="2" destOrd="0" presId="urn:microsoft.com/office/officeart/2005/8/layout/vList2"/>
    <dgm:cxn modelId="{21538FFD-9F0F-46C8-836F-64819A9DB5F3}" type="presParOf" srcId="{90A02836-943D-4919-8C75-C619DA64F526}" destId="{EE1A61F5-BE2D-4FE8-868B-C6D5DCD6C724}" srcOrd="3" destOrd="0" presId="urn:microsoft.com/office/officeart/2005/8/layout/vList2"/>
    <dgm:cxn modelId="{5490244A-7C02-4AB3-97EA-5E91894F0A97}" type="presParOf" srcId="{90A02836-943D-4919-8C75-C619DA64F526}" destId="{F509C0C2-787A-40BD-9CAE-A74DCA313940}" srcOrd="4" destOrd="0" presId="urn:microsoft.com/office/officeart/2005/8/layout/vList2"/>
    <dgm:cxn modelId="{C9631BA2-C861-4B58-90D2-B78F0827AFFB}" type="presParOf" srcId="{90A02836-943D-4919-8C75-C619DA64F526}" destId="{206D201D-B72E-44DC-8EFA-54FDA81E2F58}" srcOrd="5" destOrd="0" presId="urn:microsoft.com/office/officeart/2005/8/layout/vList2"/>
    <dgm:cxn modelId="{5178E6D8-8979-4E41-B6C0-0BBC11675EA4}" type="presParOf" srcId="{90A02836-943D-4919-8C75-C619DA64F526}" destId="{ABFBBA24-CB5B-4116-AEB5-EF6286CFC3EC}" srcOrd="6" destOrd="0" presId="urn:microsoft.com/office/officeart/2005/8/layout/vList2"/>
    <dgm:cxn modelId="{EAAD7590-3700-454F-A35C-CDCDF497D036}" type="presParOf" srcId="{90A02836-943D-4919-8C75-C619DA64F526}" destId="{A34547B7-A60B-4F72-AABF-C5508E7890EA}" srcOrd="7" destOrd="0" presId="urn:microsoft.com/office/officeart/2005/8/layout/vList2"/>
    <dgm:cxn modelId="{FE6D3D0D-5B47-49F1-A351-045CF411F7CD}" type="presParOf" srcId="{90A02836-943D-4919-8C75-C619DA64F526}" destId="{0FCE4356-1A23-4B1C-907D-D104DEA0049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042BD6B-747E-43AE-9F4F-59023577B10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9260D67-3C00-471D-9FAE-5BEE48469D54}">
      <dgm:prSet/>
      <dgm:spPr/>
      <dgm:t>
        <a:bodyPr/>
        <a:lstStyle/>
        <a:p>
          <a:r>
            <a:rPr lang="hr-HR" dirty="0"/>
            <a:t>Portugal – razvijena pomorska država u XV. st.</a:t>
          </a:r>
          <a:endParaRPr lang="en-US" dirty="0"/>
        </a:p>
      </dgm:t>
    </dgm:pt>
    <dgm:pt modelId="{B50EE915-7D3B-4525-958C-4B78AE13AB1F}" type="parTrans" cxnId="{884E4C0D-9906-46B5-A72C-AAF241DF32B8}">
      <dgm:prSet/>
      <dgm:spPr/>
      <dgm:t>
        <a:bodyPr/>
        <a:lstStyle/>
        <a:p>
          <a:endParaRPr lang="en-US"/>
        </a:p>
      </dgm:t>
    </dgm:pt>
    <dgm:pt modelId="{13B1320C-B0E0-4121-99E8-C1715566B879}" type="sibTrans" cxnId="{884E4C0D-9906-46B5-A72C-AAF241DF32B8}">
      <dgm:prSet/>
      <dgm:spPr/>
      <dgm:t>
        <a:bodyPr/>
        <a:lstStyle/>
        <a:p>
          <a:endParaRPr lang="en-US"/>
        </a:p>
      </dgm:t>
    </dgm:pt>
    <dgm:pt modelId="{8E0249BD-909F-4F8E-868A-B25FC3B60B79}">
      <dgm:prSet/>
      <dgm:spPr/>
      <dgm:t>
        <a:bodyPr/>
        <a:lstStyle/>
        <a:p>
          <a:r>
            <a:rPr lang="hr-HR" dirty="0"/>
            <a:t>Španjolska – zemlja ratara i stočara</a:t>
          </a:r>
          <a:endParaRPr lang="en-US" dirty="0"/>
        </a:p>
      </dgm:t>
    </dgm:pt>
    <dgm:pt modelId="{7866C817-E202-4EE4-8CF8-5CBBB23DF6BD}" type="parTrans" cxnId="{D8FDACBE-A0A8-4A50-8700-543FFA22EE83}">
      <dgm:prSet/>
      <dgm:spPr/>
    </dgm:pt>
    <dgm:pt modelId="{09A9B9D9-F5AC-4B2E-9646-8D742584854E}" type="sibTrans" cxnId="{D8FDACBE-A0A8-4A50-8700-543FFA22EE83}">
      <dgm:prSet/>
      <dgm:spPr/>
    </dgm:pt>
    <dgm:pt modelId="{BFD8FFA7-257B-4AB5-9B06-FCA99F955298}">
      <dgm:prSet/>
      <dgm:spPr/>
      <dgm:t>
        <a:bodyPr/>
        <a:lstStyle/>
        <a:p>
          <a:r>
            <a:rPr lang="hr-HR" dirty="0"/>
            <a:t>Ujedinjenje </a:t>
          </a:r>
          <a:r>
            <a:rPr lang="hr-HR" dirty="0" err="1"/>
            <a:t>Aragona</a:t>
          </a:r>
          <a:r>
            <a:rPr lang="hr-HR" dirty="0"/>
            <a:t> i Kastilje – nastanak Španjolske</a:t>
          </a:r>
          <a:endParaRPr lang="en-US" dirty="0"/>
        </a:p>
      </dgm:t>
    </dgm:pt>
    <dgm:pt modelId="{8A10CA7F-81B0-4E34-B131-B6F3B4EDF676}" type="parTrans" cxnId="{4BAD32F8-04A4-4836-9282-5DC165527D0E}">
      <dgm:prSet/>
      <dgm:spPr/>
    </dgm:pt>
    <dgm:pt modelId="{EF793D16-0137-4792-911D-090F98336149}" type="sibTrans" cxnId="{4BAD32F8-04A4-4836-9282-5DC165527D0E}">
      <dgm:prSet/>
      <dgm:spPr/>
    </dgm:pt>
    <dgm:pt modelId="{FC86E205-61D2-45F7-ABBE-49F48039AC01}">
      <dgm:prSet/>
      <dgm:spPr/>
      <dgm:t>
        <a:bodyPr/>
        <a:lstStyle/>
        <a:p>
          <a:r>
            <a:rPr lang="hr-HR" dirty="0"/>
            <a:t>Arapi na Pirinejskom poluotoku </a:t>
          </a:r>
          <a:endParaRPr lang="en-US" dirty="0"/>
        </a:p>
      </dgm:t>
    </dgm:pt>
    <dgm:pt modelId="{8DED7D61-7566-48AF-A0B7-B2398392CB66}" type="parTrans" cxnId="{BF95AE57-7245-4014-8EAB-3281892FC664}">
      <dgm:prSet/>
      <dgm:spPr/>
    </dgm:pt>
    <dgm:pt modelId="{0C718A4C-2BF3-4DEA-936C-91BCF83DA99B}" type="sibTrans" cxnId="{BF95AE57-7245-4014-8EAB-3281892FC664}">
      <dgm:prSet/>
      <dgm:spPr/>
    </dgm:pt>
    <dgm:pt modelId="{7830D880-0B26-4EEA-9C79-14F299D5FF82}">
      <dgm:prSet/>
      <dgm:spPr/>
      <dgm:t>
        <a:bodyPr/>
        <a:lstStyle/>
        <a:p>
          <a:r>
            <a:rPr lang="hr-HR" dirty="0"/>
            <a:t>Vladari na poluotoku i novi putovi do Dalekog Istoka</a:t>
          </a:r>
          <a:endParaRPr lang="en-US" dirty="0"/>
        </a:p>
      </dgm:t>
    </dgm:pt>
    <dgm:pt modelId="{63BEF46D-68C6-438C-AB8D-DD7F9C29E648}" type="parTrans" cxnId="{AD50C641-68C7-424F-A0F8-8ED41FBE1B96}">
      <dgm:prSet/>
      <dgm:spPr/>
    </dgm:pt>
    <dgm:pt modelId="{8853746E-1821-492A-AE42-7C2B6B633DE1}" type="sibTrans" cxnId="{AD50C641-68C7-424F-A0F8-8ED41FBE1B96}">
      <dgm:prSet/>
      <dgm:spPr/>
    </dgm:pt>
    <dgm:pt modelId="{754F009A-23D7-4884-BB83-12793B6FE379}" type="pres">
      <dgm:prSet presAssocID="{F042BD6B-747E-43AE-9F4F-59023577B10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7DFBCDA4-F802-4AD0-9D81-0F3C539BFDC8}" type="pres">
      <dgm:prSet presAssocID="{79260D67-3C00-471D-9FAE-5BEE48469D54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5547B48-C105-4741-B4C5-FF16E386986F}" type="pres">
      <dgm:prSet presAssocID="{13B1320C-B0E0-4121-99E8-C1715566B879}" presName="spacer" presStyleCnt="0"/>
      <dgm:spPr/>
    </dgm:pt>
    <dgm:pt modelId="{EC227A6A-15B9-48D1-ACB1-88A94A2DEF4B}" type="pres">
      <dgm:prSet presAssocID="{BFD8FFA7-257B-4AB5-9B06-FCA99F955298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E49BC98-EC55-4B14-B961-B747C44CAF9F}" type="pres">
      <dgm:prSet presAssocID="{EF793D16-0137-4792-911D-090F98336149}" presName="spacer" presStyleCnt="0"/>
      <dgm:spPr/>
    </dgm:pt>
    <dgm:pt modelId="{D9E568B2-D0DE-494E-B153-B92075A589C2}" type="pres">
      <dgm:prSet presAssocID="{8E0249BD-909F-4F8E-868A-B25FC3B60B79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10E6219-C9AB-47D2-BC68-457F4F4B2184}" type="pres">
      <dgm:prSet presAssocID="{09A9B9D9-F5AC-4B2E-9646-8D742584854E}" presName="spacer" presStyleCnt="0"/>
      <dgm:spPr/>
    </dgm:pt>
    <dgm:pt modelId="{5C38E4AF-7C68-4A76-9F6E-B6717EB4B6D4}" type="pres">
      <dgm:prSet presAssocID="{FC86E205-61D2-45F7-ABBE-49F48039AC0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4D78ECB-CC61-44C8-9D2B-4543588C9B02}" type="pres">
      <dgm:prSet presAssocID="{0C718A4C-2BF3-4DEA-936C-91BCF83DA99B}" presName="spacer" presStyleCnt="0"/>
      <dgm:spPr/>
    </dgm:pt>
    <dgm:pt modelId="{B431F12A-6200-46D0-9922-4762D5D16BEC}" type="pres">
      <dgm:prSet presAssocID="{7830D880-0B26-4EEA-9C79-14F299D5FF82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BF95AE57-7245-4014-8EAB-3281892FC664}" srcId="{F042BD6B-747E-43AE-9F4F-59023577B107}" destId="{FC86E205-61D2-45F7-ABBE-49F48039AC01}" srcOrd="3" destOrd="0" parTransId="{8DED7D61-7566-48AF-A0B7-B2398392CB66}" sibTransId="{0C718A4C-2BF3-4DEA-936C-91BCF83DA99B}"/>
    <dgm:cxn modelId="{AD50C641-68C7-424F-A0F8-8ED41FBE1B96}" srcId="{F042BD6B-747E-43AE-9F4F-59023577B107}" destId="{7830D880-0B26-4EEA-9C79-14F299D5FF82}" srcOrd="4" destOrd="0" parTransId="{63BEF46D-68C6-438C-AB8D-DD7F9C29E648}" sibTransId="{8853746E-1821-492A-AE42-7C2B6B633DE1}"/>
    <dgm:cxn modelId="{4BAD32F8-04A4-4836-9282-5DC165527D0E}" srcId="{F042BD6B-747E-43AE-9F4F-59023577B107}" destId="{BFD8FFA7-257B-4AB5-9B06-FCA99F955298}" srcOrd="1" destOrd="0" parTransId="{8A10CA7F-81B0-4E34-B131-B6F3B4EDF676}" sibTransId="{EF793D16-0137-4792-911D-090F98336149}"/>
    <dgm:cxn modelId="{2655CE64-11DA-4271-AA6F-3F583730F6BA}" type="presOf" srcId="{7830D880-0B26-4EEA-9C79-14F299D5FF82}" destId="{B431F12A-6200-46D0-9922-4762D5D16BEC}" srcOrd="0" destOrd="0" presId="urn:microsoft.com/office/officeart/2005/8/layout/vList2"/>
    <dgm:cxn modelId="{D8FDACBE-A0A8-4A50-8700-543FFA22EE83}" srcId="{F042BD6B-747E-43AE-9F4F-59023577B107}" destId="{8E0249BD-909F-4F8E-868A-B25FC3B60B79}" srcOrd="2" destOrd="0" parTransId="{7866C817-E202-4EE4-8CF8-5CBBB23DF6BD}" sibTransId="{09A9B9D9-F5AC-4B2E-9646-8D742584854E}"/>
    <dgm:cxn modelId="{B23B9754-757A-4D60-BA01-2BAA77491B45}" type="presOf" srcId="{F042BD6B-747E-43AE-9F4F-59023577B107}" destId="{754F009A-23D7-4884-BB83-12793B6FE379}" srcOrd="0" destOrd="0" presId="urn:microsoft.com/office/officeart/2005/8/layout/vList2"/>
    <dgm:cxn modelId="{1B15E1D2-2AF8-4062-BF4A-08F29BE60848}" type="presOf" srcId="{FC86E205-61D2-45F7-ABBE-49F48039AC01}" destId="{5C38E4AF-7C68-4A76-9F6E-B6717EB4B6D4}" srcOrd="0" destOrd="0" presId="urn:microsoft.com/office/officeart/2005/8/layout/vList2"/>
    <dgm:cxn modelId="{B52BF30A-F6A2-4B5F-8F07-56C9D726CFD1}" type="presOf" srcId="{8E0249BD-909F-4F8E-868A-B25FC3B60B79}" destId="{D9E568B2-D0DE-494E-B153-B92075A589C2}" srcOrd="0" destOrd="0" presId="urn:microsoft.com/office/officeart/2005/8/layout/vList2"/>
    <dgm:cxn modelId="{9A30645A-B8E6-4D24-9B8D-51099A96A269}" type="presOf" srcId="{BFD8FFA7-257B-4AB5-9B06-FCA99F955298}" destId="{EC227A6A-15B9-48D1-ACB1-88A94A2DEF4B}" srcOrd="0" destOrd="0" presId="urn:microsoft.com/office/officeart/2005/8/layout/vList2"/>
    <dgm:cxn modelId="{884E4C0D-9906-46B5-A72C-AAF241DF32B8}" srcId="{F042BD6B-747E-43AE-9F4F-59023577B107}" destId="{79260D67-3C00-471D-9FAE-5BEE48469D54}" srcOrd="0" destOrd="0" parTransId="{B50EE915-7D3B-4525-958C-4B78AE13AB1F}" sibTransId="{13B1320C-B0E0-4121-99E8-C1715566B879}"/>
    <dgm:cxn modelId="{16F629C0-44DF-410B-B966-8DD8FB367232}" type="presOf" srcId="{79260D67-3C00-471D-9FAE-5BEE48469D54}" destId="{7DFBCDA4-F802-4AD0-9D81-0F3C539BFDC8}" srcOrd="0" destOrd="0" presId="urn:microsoft.com/office/officeart/2005/8/layout/vList2"/>
    <dgm:cxn modelId="{B8525140-56CC-454E-AEC3-A17C9E6BACD5}" type="presParOf" srcId="{754F009A-23D7-4884-BB83-12793B6FE379}" destId="{7DFBCDA4-F802-4AD0-9D81-0F3C539BFDC8}" srcOrd="0" destOrd="0" presId="urn:microsoft.com/office/officeart/2005/8/layout/vList2"/>
    <dgm:cxn modelId="{44FDAAF4-7664-43F1-BD82-B41BBC6EAB0E}" type="presParOf" srcId="{754F009A-23D7-4884-BB83-12793B6FE379}" destId="{E5547B48-C105-4741-B4C5-FF16E386986F}" srcOrd="1" destOrd="0" presId="urn:microsoft.com/office/officeart/2005/8/layout/vList2"/>
    <dgm:cxn modelId="{2FE395F2-7FF7-40DC-B08D-385D348F21A2}" type="presParOf" srcId="{754F009A-23D7-4884-BB83-12793B6FE379}" destId="{EC227A6A-15B9-48D1-ACB1-88A94A2DEF4B}" srcOrd="2" destOrd="0" presId="urn:microsoft.com/office/officeart/2005/8/layout/vList2"/>
    <dgm:cxn modelId="{7EC35EB9-6061-4317-A63F-879CEE0739AB}" type="presParOf" srcId="{754F009A-23D7-4884-BB83-12793B6FE379}" destId="{1E49BC98-EC55-4B14-B961-B747C44CAF9F}" srcOrd="3" destOrd="0" presId="urn:microsoft.com/office/officeart/2005/8/layout/vList2"/>
    <dgm:cxn modelId="{26AEB9AE-DB22-4A8C-ABDB-E61EA70336F4}" type="presParOf" srcId="{754F009A-23D7-4884-BB83-12793B6FE379}" destId="{D9E568B2-D0DE-494E-B153-B92075A589C2}" srcOrd="4" destOrd="0" presId="urn:microsoft.com/office/officeart/2005/8/layout/vList2"/>
    <dgm:cxn modelId="{A3CB8FCD-B316-4B9E-818C-1DDB01444887}" type="presParOf" srcId="{754F009A-23D7-4884-BB83-12793B6FE379}" destId="{110E6219-C9AB-47D2-BC68-457F4F4B2184}" srcOrd="5" destOrd="0" presId="urn:microsoft.com/office/officeart/2005/8/layout/vList2"/>
    <dgm:cxn modelId="{3D13F20B-5D67-449E-9931-D62C8FDA553A}" type="presParOf" srcId="{754F009A-23D7-4884-BB83-12793B6FE379}" destId="{5C38E4AF-7C68-4A76-9F6E-B6717EB4B6D4}" srcOrd="6" destOrd="0" presId="urn:microsoft.com/office/officeart/2005/8/layout/vList2"/>
    <dgm:cxn modelId="{5E2C757F-E55F-4784-B920-70E8DE8D545C}" type="presParOf" srcId="{754F009A-23D7-4884-BB83-12793B6FE379}" destId="{74D78ECB-CC61-44C8-9D2B-4543588C9B02}" srcOrd="7" destOrd="0" presId="urn:microsoft.com/office/officeart/2005/8/layout/vList2"/>
    <dgm:cxn modelId="{504C217F-45D1-4A64-91C5-559B783C6763}" type="presParOf" srcId="{754F009A-23D7-4884-BB83-12793B6FE379}" destId="{B431F12A-6200-46D0-9922-4762D5D16BE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1DDAE65-0026-49E1-A8FD-B057AFDB6750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9B1EA8E-E659-41FE-901E-EAC85A795690}">
      <dgm:prSet/>
      <dgm:spPr/>
      <dgm:t>
        <a:bodyPr/>
        <a:lstStyle/>
        <a:p>
          <a:r>
            <a:rPr lang="hr-HR"/>
            <a:t>Zablude o putovanju na zapad</a:t>
          </a:r>
          <a:endParaRPr lang="en-US"/>
        </a:p>
      </dgm:t>
    </dgm:pt>
    <dgm:pt modelId="{4FAA5150-D697-49DD-940A-0E7DB74C7FB5}" type="parTrans" cxnId="{1B31CAB0-461E-4B0D-A55B-A120A375169C}">
      <dgm:prSet/>
      <dgm:spPr/>
      <dgm:t>
        <a:bodyPr/>
        <a:lstStyle/>
        <a:p>
          <a:endParaRPr lang="en-US"/>
        </a:p>
      </dgm:t>
    </dgm:pt>
    <dgm:pt modelId="{907B81D8-6CD5-4335-B071-1AB59FE86589}" type="sibTrans" cxnId="{1B31CAB0-461E-4B0D-A55B-A120A375169C}">
      <dgm:prSet/>
      <dgm:spPr/>
      <dgm:t>
        <a:bodyPr/>
        <a:lstStyle/>
        <a:p>
          <a:endParaRPr lang="en-US"/>
        </a:p>
      </dgm:t>
    </dgm:pt>
    <dgm:pt modelId="{28FD0660-C8EA-4870-AFB4-14C794E9BDAE}">
      <dgm:prSet/>
      <dgm:spPr/>
      <dgm:t>
        <a:bodyPr/>
        <a:lstStyle/>
        <a:p>
          <a:r>
            <a:rPr lang="hr-HR" dirty="0"/>
            <a:t>Kolumbo umro u uvjerenju da je došao do Indije</a:t>
          </a:r>
          <a:endParaRPr lang="en-US" dirty="0"/>
        </a:p>
      </dgm:t>
    </dgm:pt>
    <dgm:pt modelId="{C521DEE3-9358-4545-B76B-9A02910A8417}" type="parTrans" cxnId="{469741C9-8FBC-48EA-97FF-7B6C94554FA1}">
      <dgm:prSet/>
      <dgm:spPr/>
      <dgm:t>
        <a:bodyPr/>
        <a:lstStyle/>
        <a:p>
          <a:endParaRPr lang="en-US"/>
        </a:p>
      </dgm:t>
    </dgm:pt>
    <dgm:pt modelId="{49366092-5651-49AB-9B84-F50F3179F459}" type="sibTrans" cxnId="{469741C9-8FBC-48EA-97FF-7B6C94554FA1}">
      <dgm:prSet/>
      <dgm:spPr/>
      <dgm:t>
        <a:bodyPr/>
        <a:lstStyle/>
        <a:p>
          <a:endParaRPr lang="en-US"/>
        </a:p>
      </dgm:t>
    </dgm:pt>
    <dgm:pt modelId="{CDB51F34-4388-4ACF-B127-99F2F3362A30}">
      <dgm:prSet/>
      <dgm:spPr/>
      <dgm:t>
        <a:bodyPr/>
        <a:lstStyle/>
        <a:p>
          <a:r>
            <a:rPr lang="hr-HR" dirty="0"/>
            <a:t>Kraj srednjega i početak novog vijeka</a:t>
          </a:r>
          <a:endParaRPr lang="en-US" dirty="0"/>
        </a:p>
      </dgm:t>
    </dgm:pt>
    <dgm:pt modelId="{C1CD6F4A-B0AD-4618-91E1-7A52A0A6D7E1}" type="parTrans" cxnId="{C7673F43-7C57-4599-B028-4F686C488004}">
      <dgm:prSet/>
      <dgm:spPr/>
      <dgm:t>
        <a:bodyPr/>
        <a:lstStyle/>
        <a:p>
          <a:endParaRPr lang="hr-HR"/>
        </a:p>
      </dgm:t>
    </dgm:pt>
    <dgm:pt modelId="{08E5707D-55A0-44E9-9DC7-FE758D94A410}" type="sibTrans" cxnId="{C7673F43-7C57-4599-B028-4F686C488004}">
      <dgm:prSet/>
      <dgm:spPr/>
      <dgm:t>
        <a:bodyPr/>
        <a:lstStyle/>
        <a:p>
          <a:endParaRPr lang="hr-HR"/>
        </a:p>
      </dgm:t>
    </dgm:pt>
    <dgm:pt modelId="{876EBFB5-0525-4C1D-9A10-603D3FC3C1B7}" type="pres">
      <dgm:prSet presAssocID="{61DDAE65-0026-49E1-A8FD-B057AFDB675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C2D38A2F-68C9-47E4-8A6C-6E5679ADFB0B}" type="pres">
      <dgm:prSet presAssocID="{61DDAE65-0026-49E1-A8FD-B057AFDB6750}" presName="dummyMaxCanvas" presStyleCnt="0">
        <dgm:presLayoutVars/>
      </dgm:prSet>
      <dgm:spPr/>
    </dgm:pt>
    <dgm:pt modelId="{3FEF28F2-B04E-4858-AEA9-D9B240622956}" type="pres">
      <dgm:prSet presAssocID="{61DDAE65-0026-49E1-A8FD-B057AFDB6750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81D0FAA-5114-4FF2-815F-1C1042725FA8}" type="pres">
      <dgm:prSet presAssocID="{61DDAE65-0026-49E1-A8FD-B057AFDB6750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F2A5485-C0A1-429F-AE77-D6C8B887FAF5}" type="pres">
      <dgm:prSet presAssocID="{61DDAE65-0026-49E1-A8FD-B057AFDB6750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0C90ECA-7275-4E8D-B084-9253AFE72448}" type="pres">
      <dgm:prSet presAssocID="{61DDAE65-0026-49E1-A8FD-B057AFDB6750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A02AFF1-F404-4BDA-A7BB-646E0B436E13}" type="pres">
      <dgm:prSet presAssocID="{61DDAE65-0026-49E1-A8FD-B057AFDB6750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E0E2718-C7AC-4007-B9F0-D2F8862BAFDF}" type="pres">
      <dgm:prSet presAssocID="{61DDAE65-0026-49E1-A8FD-B057AFDB6750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D374E15-F21B-45EE-BA85-034CCEA85D12}" type="pres">
      <dgm:prSet presAssocID="{61DDAE65-0026-49E1-A8FD-B057AFDB6750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D7BA074-579C-47AB-BBD6-D3E82D120FCF}" type="pres">
      <dgm:prSet presAssocID="{61DDAE65-0026-49E1-A8FD-B057AFDB6750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C7673F43-7C57-4599-B028-4F686C488004}" srcId="{61DDAE65-0026-49E1-A8FD-B057AFDB6750}" destId="{CDB51F34-4388-4ACF-B127-99F2F3362A30}" srcOrd="2" destOrd="0" parTransId="{C1CD6F4A-B0AD-4618-91E1-7A52A0A6D7E1}" sibTransId="{08E5707D-55A0-44E9-9DC7-FE758D94A410}"/>
    <dgm:cxn modelId="{F9C1CE4D-AE28-4649-BC0E-5EC933FF79F6}" type="presOf" srcId="{E9B1EA8E-E659-41FE-901E-EAC85A795690}" destId="{3FEF28F2-B04E-4858-AEA9-D9B240622956}" srcOrd="0" destOrd="0" presId="urn:microsoft.com/office/officeart/2005/8/layout/vProcess5"/>
    <dgm:cxn modelId="{A9A91FC4-86A3-441F-855A-C3E463269622}" type="presOf" srcId="{49366092-5651-49AB-9B84-F50F3179F459}" destId="{7A02AFF1-F404-4BDA-A7BB-646E0B436E13}" srcOrd="0" destOrd="0" presId="urn:microsoft.com/office/officeart/2005/8/layout/vProcess5"/>
    <dgm:cxn modelId="{B794966F-56E5-4F10-8759-98DE89C32466}" type="presOf" srcId="{CDB51F34-4388-4ACF-B127-99F2F3362A30}" destId="{ED7BA074-579C-47AB-BBD6-D3E82D120FCF}" srcOrd="1" destOrd="0" presId="urn:microsoft.com/office/officeart/2005/8/layout/vProcess5"/>
    <dgm:cxn modelId="{852D2BB6-955F-4555-A149-1ECB222D7CED}" type="presOf" srcId="{907B81D8-6CD5-4335-B071-1AB59FE86589}" destId="{C0C90ECA-7275-4E8D-B084-9253AFE72448}" srcOrd="0" destOrd="0" presId="urn:microsoft.com/office/officeart/2005/8/layout/vProcess5"/>
    <dgm:cxn modelId="{3B102A7C-D520-47AE-AEDD-BED7D29CE983}" type="presOf" srcId="{E9B1EA8E-E659-41FE-901E-EAC85A795690}" destId="{6E0E2718-C7AC-4007-B9F0-D2F8862BAFDF}" srcOrd="1" destOrd="0" presId="urn:microsoft.com/office/officeart/2005/8/layout/vProcess5"/>
    <dgm:cxn modelId="{469741C9-8FBC-48EA-97FF-7B6C94554FA1}" srcId="{61DDAE65-0026-49E1-A8FD-B057AFDB6750}" destId="{28FD0660-C8EA-4870-AFB4-14C794E9BDAE}" srcOrd="1" destOrd="0" parTransId="{C521DEE3-9358-4545-B76B-9A02910A8417}" sibTransId="{49366092-5651-49AB-9B84-F50F3179F459}"/>
    <dgm:cxn modelId="{D6DB7565-EBFF-4F4A-B9E2-CEA6F2DCD5A9}" type="presOf" srcId="{61DDAE65-0026-49E1-A8FD-B057AFDB6750}" destId="{876EBFB5-0525-4C1D-9A10-603D3FC3C1B7}" srcOrd="0" destOrd="0" presId="urn:microsoft.com/office/officeart/2005/8/layout/vProcess5"/>
    <dgm:cxn modelId="{CB183CBB-8CD1-448D-929A-053E1735E496}" type="presOf" srcId="{28FD0660-C8EA-4870-AFB4-14C794E9BDAE}" destId="{3D374E15-F21B-45EE-BA85-034CCEA85D12}" srcOrd="1" destOrd="0" presId="urn:microsoft.com/office/officeart/2005/8/layout/vProcess5"/>
    <dgm:cxn modelId="{1B31CAB0-461E-4B0D-A55B-A120A375169C}" srcId="{61DDAE65-0026-49E1-A8FD-B057AFDB6750}" destId="{E9B1EA8E-E659-41FE-901E-EAC85A795690}" srcOrd="0" destOrd="0" parTransId="{4FAA5150-D697-49DD-940A-0E7DB74C7FB5}" sibTransId="{907B81D8-6CD5-4335-B071-1AB59FE86589}"/>
    <dgm:cxn modelId="{408BB0C2-DE23-43FA-8277-692108DAE10C}" type="presOf" srcId="{28FD0660-C8EA-4870-AFB4-14C794E9BDAE}" destId="{A81D0FAA-5114-4FF2-815F-1C1042725FA8}" srcOrd="0" destOrd="0" presId="urn:microsoft.com/office/officeart/2005/8/layout/vProcess5"/>
    <dgm:cxn modelId="{E97B16D9-5B45-472E-902E-2DFEB4D5AE26}" type="presOf" srcId="{CDB51F34-4388-4ACF-B127-99F2F3362A30}" destId="{7F2A5485-C0A1-429F-AE77-D6C8B887FAF5}" srcOrd="0" destOrd="0" presId="urn:microsoft.com/office/officeart/2005/8/layout/vProcess5"/>
    <dgm:cxn modelId="{3D3254C9-2AAE-4B79-BBA8-FFED3C498836}" type="presParOf" srcId="{876EBFB5-0525-4C1D-9A10-603D3FC3C1B7}" destId="{C2D38A2F-68C9-47E4-8A6C-6E5679ADFB0B}" srcOrd="0" destOrd="0" presId="urn:microsoft.com/office/officeart/2005/8/layout/vProcess5"/>
    <dgm:cxn modelId="{9C356222-FDA1-4C52-BA8F-F6B1C2B43563}" type="presParOf" srcId="{876EBFB5-0525-4C1D-9A10-603D3FC3C1B7}" destId="{3FEF28F2-B04E-4858-AEA9-D9B240622956}" srcOrd="1" destOrd="0" presId="urn:microsoft.com/office/officeart/2005/8/layout/vProcess5"/>
    <dgm:cxn modelId="{47ADE204-2146-4AE3-A02D-C02A4A1C1C87}" type="presParOf" srcId="{876EBFB5-0525-4C1D-9A10-603D3FC3C1B7}" destId="{A81D0FAA-5114-4FF2-815F-1C1042725FA8}" srcOrd="2" destOrd="0" presId="urn:microsoft.com/office/officeart/2005/8/layout/vProcess5"/>
    <dgm:cxn modelId="{263B7B8E-FF32-4A77-8B87-CF60CF8EB7C0}" type="presParOf" srcId="{876EBFB5-0525-4C1D-9A10-603D3FC3C1B7}" destId="{7F2A5485-C0A1-429F-AE77-D6C8B887FAF5}" srcOrd="3" destOrd="0" presId="urn:microsoft.com/office/officeart/2005/8/layout/vProcess5"/>
    <dgm:cxn modelId="{A6B74B52-FD69-4EBB-950E-3EFAF5D81230}" type="presParOf" srcId="{876EBFB5-0525-4C1D-9A10-603D3FC3C1B7}" destId="{C0C90ECA-7275-4E8D-B084-9253AFE72448}" srcOrd="4" destOrd="0" presId="urn:microsoft.com/office/officeart/2005/8/layout/vProcess5"/>
    <dgm:cxn modelId="{3A3E418C-84A1-4BC7-9688-A2D16B145F7F}" type="presParOf" srcId="{876EBFB5-0525-4C1D-9A10-603D3FC3C1B7}" destId="{7A02AFF1-F404-4BDA-A7BB-646E0B436E13}" srcOrd="5" destOrd="0" presId="urn:microsoft.com/office/officeart/2005/8/layout/vProcess5"/>
    <dgm:cxn modelId="{7731B9A0-A0EA-4F36-8DA3-97D31992FCF1}" type="presParOf" srcId="{876EBFB5-0525-4C1D-9A10-603D3FC3C1B7}" destId="{6E0E2718-C7AC-4007-B9F0-D2F8862BAFDF}" srcOrd="6" destOrd="0" presId="urn:microsoft.com/office/officeart/2005/8/layout/vProcess5"/>
    <dgm:cxn modelId="{D4828D38-E71D-4F03-829E-80F993411104}" type="presParOf" srcId="{876EBFB5-0525-4C1D-9A10-603D3FC3C1B7}" destId="{3D374E15-F21B-45EE-BA85-034CCEA85D12}" srcOrd="7" destOrd="0" presId="urn:microsoft.com/office/officeart/2005/8/layout/vProcess5"/>
    <dgm:cxn modelId="{D46A9EEC-F06D-4D43-B419-06402D94215A}" type="presParOf" srcId="{876EBFB5-0525-4C1D-9A10-603D3FC3C1B7}" destId="{ED7BA074-579C-47AB-BBD6-D3E82D120FC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AE0EB3-5C4C-4FF5-8699-382AA2194872}">
      <dsp:nvSpPr>
        <dsp:cNvPr id="0" name=""/>
        <dsp:cNvSpPr/>
      </dsp:nvSpPr>
      <dsp:spPr>
        <a:xfrm>
          <a:off x="0" y="26240"/>
          <a:ext cx="5961345" cy="9547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Norveška – samovolja vladara i nezadovoljstvo naroda</a:t>
          </a:r>
          <a:endParaRPr lang="en-US" sz="2400" kern="1200" dirty="0"/>
        </a:p>
      </dsp:txBody>
      <dsp:txXfrm>
        <a:off x="0" y="26240"/>
        <a:ext cx="5961345" cy="954720"/>
      </dsp:txXfrm>
    </dsp:sp>
    <dsp:sp modelId="{718AF399-F6D2-4FF4-BB5B-51FE77483259}">
      <dsp:nvSpPr>
        <dsp:cNvPr id="0" name=""/>
        <dsp:cNvSpPr/>
      </dsp:nvSpPr>
      <dsp:spPr>
        <a:xfrm>
          <a:off x="0" y="1127840"/>
          <a:ext cx="5961345" cy="954720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Kraj IX. i početak X. st. seoba na zapad </a:t>
          </a:r>
          <a:endParaRPr lang="en-US" sz="2400" kern="1200" dirty="0"/>
        </a:p>
      </dsp:txBody>
      <dsp:txXfrm>
        <a:off x="0" y="1127840"/>
        <a:ext cx="5961345" cy="954720"/>
      </dsp:txXfrm>
    </dsp:sp>
    <dsp:sp modelId="{0FAEEEFC-C1D6-469E-B27F-BCBBA95078CF}">
      <dsp:nvSpPr>
        <dsp:cNvPr id="0" name=""/>
        <dsp:cNvSpPr/>
      </dsp:nvSpPr>
      <dsp:spPr>
        <a:xfrm>
          <a:off x="0" y="2229440"/>
          <a:ext cx="5961345" cy="95472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Osnivanje prvih kolonija na Islandu</a:t>
          </a:r>
          <a:endParaRPr lang="en-US" sz="2400" kern="1200" dirty="0"/>
        </a:p>
      </dsp:txBody>
      <dsp:txXfrm>
        <a:off x="0" y="2229440"/>
        <a:ext cx="5961345" cy="954720"/>
      </dsp:txXfrm>
    </dsp:sp>
    <dsp:sp modelId="{507D14C2-96DB-4959-8F43-573ED1895659}">
      <dsp:nvSpPr>
        <dsp:cNvPr id="0" name=""/>
        <dsp:cNvSpPr/>
      </dsp:nvSpPr>
      <dsp:spPr>
        <a:xfrm>
          <a:off x="0" y="3331040"/>
          <a:ext cx="5961345" cy="954720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Erik Crveni </a:t>
          </a:r>
          <a:r>
            <a:rPr lang="hr-HR" sz="2400" kern="1200" dirty="0" smtClean="0"/>
            <a:t>– političke </a:t>
          </a:r>
          <a:r>
            <a:rPr lang="hr-HR" sz="2400" kern="1200" dirty="0"/>
            <a:t>nesuglasice i progonstvo obitelji</a:t>
          </a:r>
          <a:endParaRPr lang="en-US" sz="2400" kern="1200" dirty="0"/>
        </a:p>
      </dsp:txBody>
      <dsp:txXfrm>
        <a:off x="0" y="3331040"/>
        <a:ext cx="5961345" cy="954720"/>
      </dsp:txXfrm>
    </dsp:sp>
    <dsp:sp modelId="{BF4C25AD-108D-42F0-8081-897890152618}">
      <dsp:nvSpPr>
        <dsp:cNvPr id="0" name=""/>
        <dsp:cNvSpPr/>
      </dsp:nvSpPr>
      <dsp:spPr>
        <a:xfrm>
          <a:off x="0" y="4432640"/>
          <a:ext cx="5961345" cy="95472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err="1"/>
            <a:t>Drakari</a:t>
          </a:r>
          <a:r>
            <a:rPr lang="hr-HR" sz="2400" kern="1200" dirty="0"/>
            <a:t> – vikinški brodovi</a:t>
          </a:r>
          <a:endParaRPr lang="en-US" sz="2400" kern="1200" dirty="0"/>
        </a:p>
      </dsp:txBody>
      <dsp:txXfrm>
        <a:off x="0" y="4432640"/>
        <a:ext cx="5961345" cy="9547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F9F2C4-4305-416C-BFB0-CBCF001CAB04}">
      <dsp:nvSpPr>
        <dsp:cNvPr id="0" name=""/>
        <dsp:cNvSpPr/>
      </dsp:nvSpPr>
      <dsp:spPr>
        <a:xfrm>
          <a:off x="0" y="4523"/>
          <a:ext cx="7037387" cy="9734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Putovanje na zapad </a:t>
          </a:r>
          <a:endParaRPr lang="en-US" sz="2400" kern="1200" dirty="0"/>
        </a:p>
      </dsp:txBody>
      <dsp:txXfrm>
        <a:off x="0" y="4523"/>
        <a:ext cx="7037387" cy="973440"/>
      </dsp:txXfrm>
    </dsp:sp>
    <dsp:sp modelId="{23EDE355-4354-4AC6-A2DF-1D063C8F6481}">
      <dsp:nvSpPr>
        <dsp:cNvPr id="0" name=""/>
        <dsp:cNvSpPr/>
      </dsp:nvSpPr>
      <dsp:spPr>
        <a:xfrm>
          <a:off x="0" y="1127723"/>
          <a:ext cx="7037387" cy="973440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Potkraj X. st. dolazi do zaleđenog otoka</a:t>
          </a:r>
          <a:endParaRPr lang="en-US" sz="2400" kern="1200" dirty="0"/>
        </a:p>
      </dsp:txBody>
      <dsp:txXfrm>
        <a:off x="0" y="1127723"/>
        <a:ext cx="7037387" cy="973440"/>
      </dsp:txXfrm>
    </dsp:sp>
    <dsp:sp modelId="{A5D52C46-5D0F-492F-A94D-F63F0C2DB561}">
      <dsp:nvSpPr>
        <dsp:cNvPr id="0" name=""/>
        <dsp:cNvSpPr/>
      </dsp:nvSpPr>
      <dsp:spPr>
        <a:xfrm>
          <a:off x="0" y="2250923"/>
          <a:ext cx="7037387" cy="97344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Grenland – „Zelena zemlja”?</a:t>
          </a:r>
          <a:endParaRPr lang="en-US" sz="2400" kern="1200" dirty="0"/>
        </a:p>
      </dsp:txBody>
      <dsp:txXfrm>
        <a:off x="0" y="2250923"/>
        <a:ext cx="7037387" cy="973440"/>
      </dsp:txXfrm>
    </dsp:sp>
    <dsp:sp modelId="{9C0B80D7-51EF-4B40-9A19-A45D3789343F}">
      <dsp:nvSpPr>
        <dsp:cNvPr id="0" name=""/>
        <dsp:cNvSpPr/>
      </dsp:nvSpPr>
      <dsp:spPr>
        <a:xfrm>
          <a:off x="0" y="3374123"/>
          <a:ext cx="7037387" cy="973440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Osnivanje kolonije Islanđana na Grenlandu</a:t>
          </a:r>
          <a:endParaRPr lang="en-US" sz="2400" kern="1200" dirty="0"/>
        </a:p>
      </dsp:txBody>
      <dsp:txXfrm>
        <a:off x="0" y="3374123"/>
        <a:ext cx="7037387" cy="973440"/>
      </dsp:txXfrm>
    </dsp:sp>
    <dsp:sp modelId="{6409D270-B142-4162-9B52-F0151BA47716}">
      <dsp:nvSpPr>
        <dsp:cNvPr id="0" name=""/>
        <dsp:cNvSpPr/>
      </dsp:nvSpPr>
      <dsp:spPr>
        <a:xfrm>
          <a:off x="0" y="4497323"/>
          <a:ext cx="7037387" cy="97344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Zalutali i prvi Europljanin na američkom kopnu</a:t>
          </a:r>
          <a:endParaRPr lang="en-US" sz="2400" kern="1200" dirty="0"/>
        </a:p>
      </dsp:txBody>
      <dsp:txXfrm>
        <a:off x="0" y="4497323"/>
        <a:ext cx="7037387" cy="97344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BFD3F3-A3FD-4DAB-94D7-D55BFCD54911}">
      <dsp:nvSpPr>
        <dsp:cNvPr id="0" name=""/>
        <dsp:cNvSpPr/>
      </dsp:nvSpPr>
      <dsp:spPr>
        <a:xfrm>
          <a:off x="0" y="23243"/>
          <a:ext cx="7037387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err="1"/>
            <a:t>Leif</a:t>
          </a:r>
          <a:r>
            <a:rPr lang="hr-HR" sz="2400" kern="1200" dirty="0"/>
            <a:t> Ericsson – sin Erika Crvenog</a:t>
          </a:r>
          <a:endParaRPr lang="en-US" sz="2400" kern="1200" dirty="0"/>
        </a:p>
      </dsp:txBody>
      <dsp:txXfrm>
        <a:off x="0" y="23243"/>
        <a:ext cx="7037387" cy="1216800"/>
      </dsp:txXfrm>
    </dsp:sp>
    <dsp:sp modelId="{6E74D3BB-E296-4832-A0AA-F82071B325A5}">
      <dsp:nvSpPr>
        <dsp:cNvPr id="0" name=""/>
        <dsp:cNvSpPr/>
      </dsp:nvSpPr>
      <dsp:spPr>
        <a:xfrm>
          <a:off x="0" y="1427243"/>
          <a:ext cx="7037387" cy="1216800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Početak XI. st. dolazak do sjevernoameričkih otoka i kopna</a:t>
          </a:r>
          <a:endParaRPr lang="en-US" sz="2400" kern="1200" dirty="0"/>
        </a:p>
      </dsp:txBody>
      <dsp:txXfrm>
        <a:off x="0" y="1427243"/>
        <a:ext cx="7037387" cy="1216800"/>
      </dsp:txXfrm>
    </dsp:sp>
    <dsp:sp modelId="{968D4604-8C80-486E-8116-4E20CF4244EF}">
      <dsp:nvSpPr>
        <dsp:cNvPr id="0" name=""/>
        <dsp:cNvSpPr/>
      </dsp:nvSpPr>
      <dsp:spPr>
        <a:xfrm>
          <a:off x="0" y="2831243"/>
          <a:ext cx="7037387" cy="1216800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Osnivanje prve kolonije </a:t>
          </a:r>
          <a:r>
            <a:rPr lang="hr-HR" sz="2400" kern="1200" dirty="0" err="1"/>
            <a:t>Vinland</a:t>
          </a:r>
          <a:endParaRPr lang="en-US" sz="2400" kern="1200" dirty="0"/>
        </a:p>
      </dsp:txBody>
      <dsp:txXfrm>
        <a:off x="0" y="2831243"/>
        <a:ext cx="7037387" cy="1216800"/>
      </dsp:txXfrm>
    </dsp:sp>
    <dsp:sp modelId="{3CD3B989-378E-42E0-A679-60434B450B17}">
      <dsp:nvSpPr>
        <dsp:cNvPr id="0" name=""/>
        <dsp:cNvSpPr/>
      </dsp:nvSpPr>
      <dsp:spPr>
        <a:xfrm>
          <a:off x="0" y="4235243"/>
          <a:ext cx="7037387" cy="121680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Kolonija nestala u sukobu s domorodcima</a:t>
          </a:r>
          <a:endParaRPr lang="en-US" sz="2400" kern="1200" dirty="0"/>
        </a:p>
      </dsp:txBody>
      <dsp:txXfrm>
        <a:off x="0" y="4235243"/>
        <a:ext cx="7037387" cy="12168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0CE2CE-5C19-4783-83A3-A583CF817C85}">
      <dsp:nvSpPr>
        <dsp:cNvPr id="0" name=""/>
        <dsp:cNvSpPr/>
      </dsp:nvSpPr>
      <dsp:spPr>
        <a:xfrm>
          <a:off x="167769" y="777"/>
          <a:ext cx="2941935" cy="176516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/>
            <a:t>Dodir Europljana s civilizacijama Bliskoga i Dalekoga Istoka</a:t>
          </a:r>
        </a:p>
      </dsp:txBody>
      <dsp:txXfrm>
        <a:off x="167769" y="777"/>
        <a:ext cx="2941935" cy="1765161"/>
      </dsp:txXfrm>
    </dsp:sp>
    <dsp:sp modelId="{02BA24E3-163F-4119-8DAF-7C41ED945CF0}">
      <dsp:nvSpPr>
        <dsp:cNvPr id="0" name=""/>
        <dsp:cNvSpPr/>
      </dsp:nvSpPr>
      <dsp:spPr>
        <a:xfrm>
          <a:off x="3403898" y="777"/>
          <a:ext cx="2941935" cy="1765161"/>
        </a:xfrm>
        <a:prstGeom prst="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/>
            <a:t>Putovanja Marka Pola na Istok</a:t>
          </a:r>
        </a:p>
      </dsp:txBody>
      <dsp:txXfrm>
        <a:off x="3403898" y="777"/>
        <a:ext cx="2941935" cy="1765161"/>
      </dsp:txXfrm>
    </dsp:sp>
    <dsp:sp modelId="{449F8DE6-8970-4C3B-A5D3-CF232BB7F4FE}">
      <dsp:nvSpPr>
        <dsp:cNvPr id="0" name=""/>
        <dsp:cNvSpPr/>
      </dsp:nvSpPr>
      <dsp:spPr>
        <a:xfrm>
          <a:off x="167769" y="2060132"/>
          <a:ext cx="2941935" cy="1765161"/>
        </a:xfrm>
        <a:prstGeom prst="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/>
            <a:t>Razna luksuzna roba dostupna Europljanima</a:t>
          </a:r>
        </a:p>
      </dsp:txBody>
      <dsp:txXfrm>
        <a:off x="167769" y="2060132"/>
        <a:ext cx="2941935" cy="1765161"/>
      </dsp:txXfrm>
    </dsp:sp>
    <dsp:sp modelId="{BFC8964F-1A1F-45FB-90B7-44FECBAD6F3F}">
      <dsp:nvSpPr>
        <dsp:cNvPr id="0" name=""/>
        <dsp:cNvSpPr/>
      </dsp:nvSpPr>
      <dsp:spPr>
        <a:xfrm>
          <a:off x="3403898" y="2060132"/>
          <a:ext cx="2941935" cy="1765161"/>
        </a:xfrm>
        <a:prstGeom prst="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/>
            <a:t>Cvijeće, ljekovito bilje, začini i dragulji</a:t>
          </a:r>
        </a:p>
      </dsp:txBody>
      <dsp:txXfrm>
        <a:off x="3403898" y="2060132"/>
        <a:ext cx="2941935" cy="1765161"/>
      </dsp:txXfrm>
    </dsp:sp>
    <dsp:sp modelId="{FA513FE8-E2C7-49C8-98EC-0F05B5CCC4AB}">
      <dsp:nvSpPr>
        <dsp:cNvPr id="0" name=""/>
        <dsp:cNvSpPr/>
      </dsp:nvSpPr>
      <dsp:spPr>
        <a:xfrm>
          <a:off x="1785834" y="4119487"/>
          <a:ext cx="2941935" cy="1765161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/>
            <a:t>„Put svile i začina”</a:t>
          </a:r>
        </a:p>
      </dsp:txBody>
      <dsp:txXfrm>
        <a:off x="1785834" y="4119487"/>
        <a:ext cx="2941935" cy="176516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8FF517-4766-4A54-9163-3CEC5AC02C95}">
      <dsp:nvSpPr>
        <dsp:cNvPr id="0" name=""/>
        <dsp:cNvSpPr/>
      </dsp:nvSpPr>
      <dsp:spPr>
        <a:xfrm>
          <a:off x="0" y="32876"/>
          <a:ext cx="6589260" cy="11606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XV. st. – Turci Osmanlije osvajaju dijelove kopnenih putova s Azijom</a:t>
          </a:r>
          <a:endParaRPr lang="en-US" sz="2400" kern="1200" dirty="0"/>
        </a:p>
      </dsp:txBody>
      <dsp:txXfrm>
        <a:off x="0" y="32876"/>
        <a:ext cx="6589260" cy="1160640"/>
      </dsp:txXfrm>
    </dsp:sp>
    <dsp:sp modelId="{2D5081EE-6271-43DC-87FB-0078871BC155}">
      <dsp:nvSpPr>
        <dsp:cNvPr id="0" name=""/>
        <dsp:cNvSpPr/>
      </dsp:nvSpPr>
      <dsp:spPr>
        <a:xfrm>
          <a:off x="0" y="1372076"/>
          <a:ext cx="6589260" cy="1160640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Znatno otežana trgovina s Azijom, prijenos i prodaja proizvoda</a:t>
          </a:r>
          <a:endParaRPr lang="en-US" sz="2400" kern="1200" dirty="0"/>
        </a:p>
      </dsp:txBody>
      <dsp:txXfrm>
        <a:off x="0" y="1372076"/>
        <a:ext cx="6589260" cy="1160640"/>
      </dsp:txXfrm>
    </dsp:sp>
    <dsp:sp modelId="{50275581-4088-4553-86F5-C3C4C7616F3B}">
      <dsp:nvSpPr>
        <dsp:cNvPr id="0" name=""/>
        <dsp:cNvSpPr/>
      </dsp:nvSpPr>
      <dsp:spPr>
        <a:xfrm>
          <a:off x="0" y="2711276"/>
          <a:ext cx="6589260" cy="1160640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Potraga za novim putem do Dalekog istoka</a:t>
          </a:r>
          <a:endParaRPr lang="en-US" sz="2400" kern="1200" dirty="0"/>
        </a:p>
      </dsp:txBody>
      <dsp:txXfrm>
        <a:off x="0" y="2711276"/>
        <a:ext cx="6589260" cy="1160640"/>
      </dsp:txXfrm>
    </dsp:sp>
    <dsp:sp modelId="{FD369C34-E43A-4CE0-8158-6EC523506DBE}">
      <dsp:nvSpPr>
        <dsp:cNvPr id="0" name=""/>
        <dsp:cNvSpPr/>
      </dsp:nvSpPr>
      <dsp:spPr>
        <a:xfrm>
          <a:off x="0" y="4050476"/>
          <a:ext cx="6589260" cy="116064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Zemljovidi su se do tada temeljili na antičkom viđenju svijeta</a:t>
          </a:r>
          <a:endParaRPr lang="en-US" sz="2400" kern="1200" dirty="0"/>
        </a:p>
      </dsp:txBody>
      <dsp:txXfrm>
        <a:off x="0" y="4050476"/>
        <a:ext cx="6589260" cy="116064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2E7A1BF-1CAA-4159-A978-4E78D71D0718}">
      <dsp:nvSpPr>
        <dsp:cNvPr id="0" name=""/>
        <dsp:cNvSpPr/>
      </dsp:nvSpPr>
      <dsp:spPr>
        <a:xfrm>
          <a:off x="0" y="26749"/>
          <a:ext cx="6594475" cy="9734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Portulani – rukopisne pomorske karte </a:t>
          </a:r>
          <a:endParaRPr lang="en-US" sz="2400" kern="1200" dirty="0"/>
        </a:p>
      </dsp:txBody>
      <dsp:txXfrm>
        <a:off x="0" y="26749"/>
        <a:ext cx="6594475" cy="973440"/>
      </dsp:txXfrm>
    </dsp:sp>
    <dsp:sp modelId="{141F2971-22B2-4548-98F9-FAF4CC863B88}">
      <dsp:nvSpPr>
        <dsp:cNvPr id="0" name=""/>
        <dsp:cNvSpPr/>
      </dsp:nvSpPr>
      <dsp:spPr>
        <a:xfrm>
          <a:off x="0" y="1149949"/>
          <a:ext cx="6594475" cy="973440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„Karavele” i „karaoke” – veliki brodovi</a:t>
          </a:r>
          <a:endParaRPr lang="en-US" sz="2400" kern="1200" dirty="0"/>
        </a:p>
      </dsp:txBody>
      <dsp:txXfrm>
        <a:off x="0" y="1149949"/>
        <a:ext cx="6594475" cy="973440"/>
      </dsp:txXfrm>
    </dsp:sp>
    <dsp:sp modelId="{F509C0C2-787A-40BD-9CAE-A74DCA313940}">
      <dsp:nvSpPr>
        <dsp:cNvPr id="0" name=""/>
        <dsp:cNvSpPr/>
      </dsp:nvSpPr>
      <dsp:spPr>
        <a:xfrm>
          <a:off x="0" y="2273149"/>
          <a:ext cx="6594475" cy="97344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Brodovi pouzdani za plovidbu velikim morima</a:t>
          </a:r>
          <a:endParaRPr lang="en-US" sz="2400" kern="1200" dirty="0"/>
        </a:p>
      </dsp:txBody>
      <dsp:txXfrm>
        <a:off x="0" y="2273149"/>
        <a:ext cx="6594475" cy="973440"/>
      </dsp:txXfrm>
    </dsp:sp>
    <dsp:sp modelId="{ABFBBA24-CB5B-4116-AEB5-EF6286CFC3EC}">
      <dsp:nvSpPr>
        <dsp:cNvPr id="0" name=""/>
        <dsp:cNvSpPr/>
      </dsp:nvSpPr>
      <dsp:spPr>
        <a:xfrm>
          <a:off x="0" y="3396349"/>
          <a:ext cx="6594475" cy="973440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Kompas ili busola</a:t>
          </a:r>
          <a:endParaRPr lang="en-US" sz="2400" kern="1200" dirty="0"/>
        </a:p>
      </dsp:txBody>
      <dsp:txXfrm>
        <a:off x="0" y="3396349"/>
        <a:ext cx="6594475" cy="973440"/>
      </dsp:txXfrm>
    </dsp:sp>
    <dsp:sp modelId="{0FCE4356-1A23-4B1C-907D-D104DEA00490}">
      <dsp:nvSpPr>
        <dsp:cNvPr id="0" name=""/>
        <dsp:cNvSpPr/>
      </dsp:nvSpPr>
      <dsp:spPr>
        <a:xfrm>
          <a:off x="0" y="4519549"/>
          <a:ext cx="6594475" cy="97344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err="1"/>
            <a:t>Astrolab</a:t>
          </a:r>
          <a:r>
            <a:rPr lang="hr-HR" sz="2400" kern="1200" dirty="0"/>
            <a:t> – astronomska sprava za mjerenje kutova</a:t>
          </a:r>
          <a:endParaRPr lang="en-US" sz="2400" kern="1200" dirty="0"/>
        </a:p>
      </dsp:txBody>
      <dsp:txXfrm>
        <a:off x="0" y="4519549"/>
        <a:ext cx="6594475" cy="97344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DFBCDA4-F802-4AD0-9D81-0F3C539BFDC8}">
      <dsp:nvSpPr>
        <dsp:cNvPr id="0" name=""/>
        <dsp:cNvSpPr/>
      </dsp:nvSpPr>
      <dsp:spPr>
        <a:xfrm>
          <a:off x="0" y="100247"/>
          <a:ext cx="6589260" cy="95340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Portugal – razvijena pomorska država u XV. st.</a:t>
          </a:r>
          <a:endParaRPr lang="en-US" sz="2400" kern="1200" dirty="0"/>
        </a:p>
      </dsp:txBody>
      <dsp:txXfrm>
        <a:off x="0" y="100247"/>
        <a:ext cx="6589260" cy="953403"/>
      </dsp:txXfrm>
    </dsp:sp>
    <dsp:sp modelId="{EC227A6A-15B9-48D1-ACB1-88A94A2DEF4B}">
      <dsp:nvSpPr>
        <dsp:cNvPr id="0" name=""/>
        <dsp:cNvSpPr/>
      </dsp:nvSpPr>
      <dsp:spPr>
        <a:xfrm>
          <a:off x="0" y="1122770"/>
          <a:ext cx="6589260" cy="953403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Ujedinjenje </a:t>
          </a:r>
          <a:r>
            <a:rPr lang="hr-HR" sz="2400" kern="1200" dirty="0" err="1"/>
            <a:t>Aragona</a:t>
          </a:r>
          <a:r>
            <a:rPr lang="hr-HR" sz="2400" kern="1200" dirty="0"/>
            <a:t> i Kastilje – nastanak Španjolske</a:t>
          </a:r>
          <a:endParaRPr lang="en-US" sz="2400" kern="1200" dirty="0"/>
        </a:p>
      </dsp:txBody>
      <dsp:txXfrm>
        <a:off x="0" y="1122770"/>
        <a:ext cx="6589260" cy="953403"/>
      </dsp:txXfrm>
    </dsp:sp>
    <dsp:sp modelId="{D9E568B2-D0DE-494E-B153-B92075A589C2}">
      <dsp:nvSpPr>
        <dsp:cNvPr id="0" name=""/>
        <dsp:cNvSpPr/>
      </dsp:nvSpPr>
      <dsp:spPr>
        <a:xfrm>
          <a:off x="0" y="2145294"/>
          <a:ext cx="6589260" cy="953403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Španjolska – zemlja ratara i stočara</a:t>
          </a:r>
          <a:endParaRPr lang="en-US" sz="2400" kern="1200" dirty="0"/>
        </a:p>
      </dsp:txBody>
      <dsp:txXfrm>
        <a:off x="0" y="2145294"/>
        <a:ext cx="6589260" cy="953403"/>
      </dsp:txXfrm>
    </dsp:sp>
    <dsp:sp modelId="{5C38E4AF-7C68-4A76-9F6E-B6717EB4B6D4}">
      <dsp:nvSpPr>
        <dsp:cNvPr id="0" name=""/>
        <dsp:cNvSpPr/>
      </dsp:nvSpPr>
      <dsp:spPr>
        <a:xfrm>
          <a:off x="0" y="3167818"/>
          <a:ext cx="6589260" cy="953403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Arapi na Pirinejskom poluotoku </a:t>
          </a:r>
          <a:endParaRPr lang="en-US" sz="2400" kern="1200" dirty="0"/>
        </a:p>
      </dsp:txBody>
      <dsp:txXfrm>
        <a:off x="0" y="3167818"/>
        <a:ext cx="6589260" cy="953403"/>
      </dsp:txXfrm>
    </dsp:sp>
    <dsp:sp modelId="{B431F12A-6200-46D0-9922-4762D5D16BEC}">
      <dsp:nvSpPr>
        <dsp:cNvPr id="0" name=""/>
        <dsp:cNvSpPr/>
      </dsp:nvSpPr>
      <dsp:spPr>
        <a:xfrm>
          <a:off x="0" y="4190342"/>
          <a:ext cx="6589260" cy="953403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Vladari na poluotoku i novi putovi do Dalekog Istoka</a:t>
          </a:r>
          <a:endParaRPr lang="en-US" sz="2400" kern="1200" dirty="0"/>
        </a:p>
      </dsp:txBody>
      <dsp:txXfrm>
        <a:off x="0" y="4190342"/>
        <a:ext cx="6589260" cy="953403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FEF28F2-B04E-4858-AEA9-D9B240622956}">
      <dsp:nvSpPr>
        <dsp:cNvPr id="0" name=""/>
        <dsp:cNvSpPr/>
      </dsp:nvSpPr>
      <dsp:spPr>
        <a:xfrm>
          <a:off x="0" y="0"/>
          <a:ext cx="5246370" cy="115763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/>
            <a:t>Zablude o putovanju na zapad</a:t>
          </a:r>
          <a:endParaRPr lang="en-US" sz="2700" kern="1200"/>
        </a:p>
      </dsp:txBody>
      <dsp:txXfrm>
        <a:off x="0" y="0"/>
        <a:ext cx="4065008" cy="1157630"/>
      </dsp:txXfrm>
    </dsp:sp>
    <dsp:sp modelId="{A81D0FAA-5114-4FF2-815F-1C1042725FA8}">
      <dsp:nvSpPr>
        <dsp:cNvPr id="0" name=""/>
        <dsp:cNvSpPr/>
      </dsp:nvSpPr>
      <dsp:spPr>
        <a:xfrm>
          <a:off x="462914" y="1350568"/>
          <a:ext cx="5246370" cy="1157630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/>
            <a:t>Kolumbo umro u uvjerenju da je došao do Indije</a:t>
          </a:r>
          <a:endParaRPr lang="en-US" sz="2700" kern="1200" dirty="0"/>
        </a:p>
      </dsp:txBody>
      <dsp:txXfrm>
        <a:off x="462914" y="1350568"/>
        <a:ext cx="4030995" cy="1157630"/>
      </dsp:txXfrm>
    </dsp:sp>
    <dsp:sp modelId="{7F2A5485-C0A1-429F-AE77-D6C8B887FAF5}">
      <dsp:nvSpPr>
        <dsp:cNvPr id="0" name=""/>
        <dsp:cNvSpPr/>
      </dsp:nvSpPr>
      <dsp:spPr>
        <a:xfrm>
          <a:off x="925829" y="2701137"/>
          <a:ext cx="5246370" cy="1157630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/>
            <a:t>Kraj srednjega i početak novog vijeka</a:t>
          </a:r>
          <a:endParaRPr lang="en-US" sz="2700" kern="1200" dirty="0"/>
        </a:p>
      </dsp:txBody>
      <dsp:txXfrm>
        <a:off x="925829" y="2701137"/>
        <a:ext cx="4030995" cy="1157630"/>
      </dsp:txXfrm>
    </dsp:sp>
    <dsp:sp modelId="{C0C90ECA-7275-4E8D-B084-9253AFE72448}">
      <dsp:nvSpPr>
        <dsp:cNvPr id="0" name=""/>
        <dsp:cNvSpPr/>
      </dsp:nvSpPr>
      <dsp:spPr>
        <a:xfrm>
          <a:off x="4493910" y="877869"/>
          <a:ext cx="752459" cy="75245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/>
        </a:p>
      </dsp:txBody>
      <dsp:txXfrm>
        <a:off x="4493910" y="877869"/>
        <a:ext cx="752459" cy="752459"/>
      </dsp:txXfrm>
    </dsp:sp>
    <dsp:sp modelId="{7A02AFF1-F404-4BDA-A7BB-646E0B436E13}">
      <dsp:nvSpPr>
        <dsp:cNvPr id="0" name=""/>
        <dsp:cNvSpPr/>
      </dsp:nvSpPr>
      <dsp:spPr>
        <a:xfrm>
          <a:off x="4956825" y="2220720"/>
          <a:ext cx="752459" cy="75245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/>
        </a:p>
      </dsp:txBody>
      <dsp:txXfrm>
        <a:off x="4956825" y="2220720"/>
        <a:ext cx="752459" cy="7524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6F594-1536-47D5-8878-591A759919D1}" type="datetimeFigureOut">
              <a:rPr lang="en-GB" smtClean="0"/>
              <a:pPr/>
              <a:t>05/10/2020</a:t>
            </a:fld>
            <a:endParaRPr lang="en-GB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879E3F-29EE-4978-9743-B3A9A8288DF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51732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Jedan od najstarijih prikaza vikinških brodova, slika na kamenu, Švedska, VIII./IX. st. </a:t>
            </a:r>
            <a:r>
              <a:rPr lang="en-US" dirty="0"/>
              <a:t>m</a:t>
            </a:r>
            <a:r>
              <a:rPr lang="hr-HR" dirty="0"/>
              <a:t>uzej Gotland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62827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err="1"/>
              <a:t>Portulan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917102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Ilustracija brodova </a:t>
            </a:r>
            <a:r>
              <a:rPr lang="hr-HR" dirty="0" err="1"/>
              <a:t>Bartolomea</a:t>
            </a:r>
            <a:r>
              <a:rPr lang="hr-HR" dirty="0"/>
              <a:t> </a:t>
            </a:r>
            <a:r>
              <a:rPr lang="hr-HR" dirty="0" err="1"/>
              <a:t>Diasa</a:t>
            </a:r>
            <a:r>
              <a:rPr lang="hr-HR" dirty="0"/>
              <a:t> na putovanju do rta Afrike.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674808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Kristofor Kolumbo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508230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Model Kolumbova broda Santa Maria.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449250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Amerigo </a:t>
            </a:r>
            <a:r>
              <a:rPr lang="hr-HR" dirty="0" err="1"/>
              <a:t>Vespucci</a:t>
            </a:r>
            <a:r>
              <a:rPr lang="hr-HR" dirty="0"/>
              <a:t>, talijanski pomorac po kome je </a:t>
            </a:r>
            <a:r>
              <a:rPr lang="hr-HR" dirty="0" err="1"/>
              <a:t>Ameika</a:t>
            </a:r>
            <a:r>
              <a:rPr lang="hr-HR" dirty="0"/>
              <a:t> dobila ime.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325313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Ilustracija Indijanaca zaraženih boginjama iz europskog rukopisa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68521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97254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Islandski krajolik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08663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Model vikinškog broda </a:t>
            </a:r>
            <a:r>
              <a:rPr lang="hr-HR" dirty="0" err="1"/>
              <a:t>drakara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3427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54187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Marko Polo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5500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Prikaz karavane Marka Pola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90380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Crni papar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82908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Antički zemljovid Klaudija Ptolomeja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01735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5.10.2020.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5.10.2020.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5.10.2020.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5.10.2020.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5.10.2020.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5.10.2020.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5.10.2020.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5.10.2020.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5.10.2020.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5.10.2020.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5.10.2020.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C1E8A-F128-44EC-BB67-9C82EE8DCC7B}" type="datetimeFigureOut">
              <a:rPr lang="hr-HR" smtClean="0"/>
              <a:pPr/>
              <a:t>5.10.2020.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tartar\_Razmjena\dvukelic\Klio 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00456" y="188640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E1AA7F6F-40BB-4E0D-B829-7C08B8E62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1988841"/>
            <a:ext cx="7772400" cy="1102519"/>
          </a:xfrm>
        </p:spPr>
        <p:txBody>
          <a:bodyPr>
            <a:normAutofit/>
          </a:bodyPr>
          <a:lstStyle/>
          <a:p>
            <a:r>
              <a:rPr lang="hr-HR" sz="3800" dirty="0"/>
              <a:t>Uzroci novih geografskih otkrića</a:t>
            </a:r>
            <a:endParaRPr lang="hr-HR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CC197A78-CDB1-4189-A77D-D99F71918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5863" y="3645024"/>
            <a:ext cx="6400800" cy="1314450"/>
          </a:xfrm>
        </p:spPr>
        <p:txBody>
          <a:bodyPr>
            <a:normAutofit/>
          </a:bodyPr>
          <a:lstStyle/>
          <a:p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Nastavna tema: Gospodarske posljedice velikih geografskih otkrića</a:t>
            </a:r>
          </a:p>
          <a:p>
            <a:endParaRPr lang="hr-HR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6391EBD3-2C72-44FD-8497-2AB8B757E8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99" r="823" b="29103"/>
          <a:stretch/>
        </p:blipFill>
        <p:spPr>
          <a:xfrm>
            <a:off x="8976320" y="3596632"/>
            <a:ext cx="3215679" cy="326161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2CAD20A5-B9BF-4C29-B1C0-882CF36B43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Slika na kojoj se prikazuje lutka, tekst, igračka, nošenje&#10;&#10;Opis je automatski generiran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0" r="2372"/>
          <a:stretch/>
        </p:blipFill>
        <p:spPr>
          <a:xfrm>
            <a:off x="20" y="1"/>
            <a:ext cx="4752733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283847B-B7B4-4D47-875A-C45ADEF4C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448300" y="685800"/>
            <a:ext cx="6057900" cy="548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2578" y="1259958"/>
            <a:ext cx="4253022" cy="246614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595959"/>
                </a:solidFill>
              </a:rPr>
              <a:t>Preduvjeti </a:t>
            </a:r>
            <a:r>
              <a:rPr lang="en-US" dirty="0" err="1">
                <a:solidFill>
                  <a:srgbClr val="595959"/>
                </a:solidFill>
              </a:rPr>
              <a:t>i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uzroci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putovanja</a:t>
            </a:r>
            <a:endParaRPr lang="en-US" dirty="0">
              <a:solidFill>
                <a:srgbClr val="595959"/>
              </a:solidFill>
            </a:endParaRPr>
          </a:p>
        </p:txBody>
      </p:sp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xmlns="" id="{95C5F493-A753-4433-859B-3AEE6AD52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00456" y="0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19C97EE3-A8DF-4189-93F7-DA3B5D37AB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8157" y="5877272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3436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xmlns="" id="{EF281AFC-C33B-4F09-A928-1EC58A9542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Slika na kojoj se prikazuje karta&#10;&#10;Opis je automatski generiran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158" r="-1" b="4550"/>
          <a:stretch/>
        </p:blipFill>
        <p:spPr>
          <a:xfrm>
            <a:off x="20" y="227"/>
            <a:ext cx="12191675" cy="6858000"/>
          </a:xfrm>
          <a:prstGeom prst="rect">
            <a:avLst/>
          </a:prstGeom>
        </p:spPr>
      </p:pic>
      <p:sp>
        <p:nvSpPr>
          <p:cNvPr id="42" name="Freeform 6">
            <a:extLst>
              <a:ext uri="{FF2B5EF4-FFF2-40B4-BE49-F238E27FC236}">
                <a16:creationId xmlns:a16="http://schemas.microsoft.com/office/drawing/2014/main" xmlns="" id="{D68028DB-A126-4990-9942-0625D23718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8727747" y="4208147"/>
            <a:ext cx="339126" cy="212183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7">
            <a:extLst>
              <a:ext uri="{FF2B5EF4-FFF2-40B4-BE49-F238E27FC236}">
                <a16:creationId xmlns:a16="http://schemas.microsoft.com/office/drawing/2014/main" xmlns="" id="{76805E71-D4F6-4554-B94A-1551CA7576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8728739" y="4098333"/>
            <a:ext cx="201857" cy="20558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Rectangle 8">
            <a:extLst>
              <a:ext uri="{FF2B5EF4-FFF2-40B4-BE49-F238E27FC236}">
                <a16:creationId xmlns:a16="http://schemas.microsoft.com/office/drawing/2014/main" xmlns="" id="{3ED8B0AB-AFC8-4BD9-8F04-45B43D0744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-3048" y="4098334"/>
            <a:ext cx="8933019" cy="1960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42" y="4267831"/>
            <a:ext cx="7970903" cy="107158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800" dirty="0">
                <a:solidFill>
                  <a:srgbClr val="FFFFFF"/>
                </a:solidFill>
              </a:rPr>
              <a:t>Preduvjeti </a:t>
            </a:r>
            <a:r>
              <a:rPr lang="en-US" sz="4800" dirty="0" err="1">
                <a:solidFill>
                  <a:srgbClr val="FFFFFF"/>
                </a:solidFill>
              </a:rPr>
              <a:t>i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uzroci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putovanja</a:t>
            </a:r>
            <a:endParaRPr lang="en-US" sz="4800" dirty="0">
              <a:solidFill>
                <a:srgbClr val="FFFFFF"/>
              </a:solidFill>
            </a:endParaRPr>
          </a:p>
        </p:txBody>
      </p:sp>
      <p:sp>
        <p:nvSpPr>
          <p:cNvPr id="48" name="Rectangle 8">
            <a:extLst>
              <a:ext uri="{FF2B5EF4-FFF2-40B4-BE49-F238E27FC236}">
                <a16:creationId xmlns:a16="http://schemas.microsoft.com/office/drawing/2014/main" xmlns="" id="{8BCD8A7A-53FC-474D-B04F-67F9F42864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9067800" y="4377267"/>
            <a:ext cx="3121152" cy="195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A1882F8C-65FF-42FD-B885-2A89889445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65057" y="5269064"/>
            <a:ext cx="2804862" cy="1402431"/>
          </a:xfrm>
          <a:prstGeom prst="rect">
            <a:avLst/>
          </a:prstGeom>
        </p:spPr>
      </p:pic>
      <p:pic>
        <p:nvPicPr>
          <p:cNvPr id="5" name="Picture 2" descr="\\tartar\_Razmjena\dvukelic\Klio 6.png">
            <a:extLst>
              <a:ext uri="{FF2B5EF4-FFF2-40B4-BE49-F238E27FC236}">
                <a16:creationId xmlns:a16="http://schemas.microsoft.com/office/drawing/2014/main" xmlns="" id="{8276D393-0ADB-4E47-A678-C37D47F99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00456" y="0"/>
            <a:ext cx="1797050" cy="469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03756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6627" y="662550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6000" dirty="0"/>
              <a:t>Preduvjeti </a:t>
            </a:r>
            <a:r>
              <a:rPr lang="en-US" sz="6000" dirty="0" err="1"/>
              <a:t>i</a:t>
            </a:r>
            <a:r>
              <a:rPr lang="en-US" sz="6000" dirty="0"/>
              <a:t> </a:t>
            </a:r>
            <a:r>
              <a:rPr lang="en-US" sz="6000" dirty="0" err="1"/>
              <a:t>uzroci</a:t>
            </a:r>
            <a:r>
              <a:rPr lang="en-US" sz="6000" dirty="0"/>
              <a:t> </a:t>
            </a:r>
            <a:r>
              <a:rPr lang="en-US" sz="6000" dirty="0" err="1"/>
              <a:t>putovanja</a:t>
            </a:r>
            <a:endParaRPr lang="en-US" sz="60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D1F0B8B6-9EC7-4752-AB0C-E4C8A8F69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6627" y="4750893"/>
            <a:ext cx="4645250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400" dirty="0" err="1"/>
              <a:t>Promotrite</a:t>
            </a:r>
            <a:r>
              <a:rPr lang="en-US" sz="2400" dirty="0"/>
              <a:t> </a:t>
            </a:r>
            <a:r>
              <a:rPr lang="en-US" sz="2400" dirty="0" err="1"/>
              <a:t>fotografiju</a:t>
            </a:r>
            <a:r>
              <a:rPr lang="en-US" sz="2400" dirty="0"/>
              <a:t> u </a:t>
            </a:r>
            <a:r>
              <a:rPr lang="en-US" sz="2400" dirty="0" err="1"/>
              <a:t>udžbeniku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stranici</a:t>
            </a:r>
            <a:r>
              <a:rPr lang="en-US" sz="2400" dirty="0"/>
              <a:t> 126., </a:t>
            </a:r>
            <a:r>
              <a:rPr lang="en-US" sz="2400" dirty="0" err="1"/>
              <a:t>pročitajte</a:t>
            </a:r>
            <a:r>
              <a:rPr lang="en-US" sz="2400" dirty="0"/>
              <a:t> </a:t>
            </a:r>
            <a:r>
              <a:rPr lang="en-US" sz="2400" dirty="0" err="1"/>
              <a:t>tekst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odgovorite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pitanja</a:t>
            </a:r>
            <a:r>
              <a:rPr lang="en-US" sz="2400" dirty="0"/>
              <a:t>.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4" r="11485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01CECBA9-5473-4010-9CC4-D537272990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9976" y="5898756"/>
            <a:ext cx="2804862" cy="1402431"/>
          </a:xfrm>
          <a:prstGeom prst="rect">
            <a:avLst/>
          </a:prstGeom>
        </p:spPr>
      </p:pic>
      <p:pic>
        <p:nvPicPr>
          <p:cNvPr id="5" name="Picture 2" descr="\\tartar\_Razmjena\dvukelic\Klio 6.png">
            <a:extLst>
              <a:ext uri="{FF2B5EF4-FFF2-40B4-BE49-F238E27FC236}">
                <a16:creationId xmlns:a16="http://schemas.microsoft.com/office/drawing/2014/main" xmlns="" id="{DE5C7A88-E5F2-4FAB-9828-22248A648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00456" y="0"/>
            <a:ext cx="1797050" cy="469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766310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8D3C556-EBC6-4A88-BC09-736A168AB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67" y="675564"/>
            <a:ext cx="3609833" cy="5204085"/>
          </a:xfrm>
        </p:spPr>
        <p:txBody>
          <a:bodyPr>
            <a:normAutofit/>
          </a:bodyPr>
          <a:lstStyle/>
          <a:p>
            <a:r>
              <a:rPr lang="hr-HR" sz="4400" dirty="0"/>
              <a:t>Preduvjeti i uzroci putovanja</a:t>
            </a:r>
            <a:endParaRPr lang="hr-HR" dirty="0"/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xmlns="" id="{37D67650-B86A-46F3-BA50-0A39853BB5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69675681"/>
              </p:ext>
            </p:extLst>
          </p:nvPr>
        </p:nvGraphicFramePr>
        <p:xfrm>
          <a:off x="4776730" y="819369"/>
          <a:ext cx="6589260" cy="5243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\\tartar\_Razmjena\dvukelic\Klio 6.png">
            <a:extLst>
              <a:ext uri="{FF2B5EF4-FFF2-40B4-BE49-F238E27FC236}">
                <a16:creationId xmlns:a16="http://schemas.microsoft.com/office/drawing/2014/main" xmlns="" id="{E68E1054-4639-4F0D-B47C-4C501DCAA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272168" y="78780"/>
            <a:ext cx="1797050" cy="469900"/>
          </a:xfrm>
          <a:prstGeom prst="rect">
            <a:avLst/>
          </a:prstGeom>
          <a:noFill/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A0C31DB8-A928-41B6-A6F9-764D34E046E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3568" y="5949063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27495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xmlns="" id="{C1DD1A8A-57D5-4A81-AD04-532B043C56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Slika na kojoj se prikazuje karta&#10;&#10;Opis je automatski generira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897" b="11784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007891EC-4501-44ED-A8C8-B11B6DB767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200" dirty="0">
                <a:solidFill>
                  <a:schemeClr val="bg1"/>
                </a:solidFill>
              </a:rPr>
              <a:t>Preduvjeti </a:t>
            </a:r>
            <a:r>
              <a:rPr lang="en-US" sz="5200" dirty="0" err="1">
                <a:solidFill>
                  <a:schemeClr val="bg1"/>
                </a:solidFill>
              </a:rPr>
              <a:t>i</a:t>
            </a:r>
            <a:r>
              <a:rPr lang="en-US" sz="5200" dirty="0">
                <a:solidFill>
                  <a:schemeClr val="bg1"/>
                </a:solidFill>
              </a:rPr>
              <a:t> </a:t>
            </a:r>
            <a:r>
              <a:rPr lang="en-US" sz="5200" dirty="0" err="1">
                <a:solidFill>
                  <a:schemeClr val="bg1"/>
                </a:solidFill>
              </a:rPr>
              <a:t>uzroci</a:t>
            </a:r>
            <a:r>
              <a:rPr lang="en-US" sz="5200" dirty="0">
                <a:solidFill>
                  <a:schemeClr val="bg1"/>
                </a:solidFill>
              </a:rPr>
              <a:t> </a:t>
            </a:r>
            <a:r>
              <a:rPr lang="en-US" sz="5200" dirty="0" err="1">
                <a:solidFill>
                  <a:schemeClr val="bg1"/>
                </a:solidFill>
              </a:rPr>
              <a:t>putovanja</a:t>
            </a:r>
            <a:endParaRPr lang="en-US" sz="5200" dirty="0">
              <a:solidFill>
                <a:schemeClr val="bg1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0C9BDEBD-D604-4A7C-A19C-90E2CD704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400" dirty="0" err="1">
                <a:solidFill>
                  <a:srgbClr val="FFFFFF"/>
                </a:solidFill>
              </a:rPr>
              <a:t>Promotrite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zemljovid</a:t>
            </a:r>
            <a:r>
              <a:rPr lang="en-US" sz="2400" dirty="0">
                <a:solidFill>
                  <a:srgbClr val="FFFFFF"/>
                </a:solidFill>
              </a:rPr>
              <a:t> u </a:t>
            </a:r>
            <a:r>
              <a:rPr lang="en-US" sz="2400" dirty="0" err="1">
                <a:solidFill>
                  <a:srgbClr val="FFFFFF"/>
                </a:solidFill>
              </a:rPr>
              <a:t>udžbeniku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na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stranici</a:t>
            </a:r>
            <a:r>
              <a:rPr lang="en-US" sz="2400" dirty="0">
                <a:solidFill>
                  <a:srgbClr val="FFFFFF"/>
                </a:solidFill>
              </a:rPr>
              <a:t> 127. </a:t>
            </a:r>
            <a:r>
              <a:rPr lang="en-US" sz="2400" dirty="0" err="1">
                <a:solidFill>
                  <a:srgbClr val="FFFFFF"/>
                </a:solidFill>
              </a:rPr>
              <a:t>i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odgovorite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na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pitanja</a:t>
            </a:r>
            <a:r>
              <a:rPr lang="en-US" sz="240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xmlns="" id="{068B4EA9-C21A-4403-BE53-8272FD2E9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72168" y="0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1F1BB151-A574-4623-9CC7-2431D0DE82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6480" y="5864403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0820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7547" y="321731"/>
            <a:ext cx="4142096" cy="6213425"/>
          </a:xfrm>
          <a:prstGeom prst="rect">
            <a:avLst/>
          </a:pr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B61B37A-C499-4CE5-BA75-9DFE22049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529526"/>
            <a:ext cx="3722141" cy="5520579"/>
          </a:xfrm>
        </p:spPr>
        <p:txBody>
          <a:bodyPr>
            <a:normAutofit/>
          </a:bodyPr>
          <a:lstStyle/>
          <a:p>
            <a:r>
              <a:rPr lang="hr-HR" sz="4400" dirty="0">
                <a:solidFill>
                  <a:schemeClr val="bg1"/>
                </a:solidFill>
              </a:rPr>
              <a:t>Preduvjeti i uzroci putovanja</a:t>
            </a:r>
            <a:endParaRPr lang="hr-HR" dirty="0">
              <a:solidFill>
                <a:srgbClr val="FFFFFF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29503" y="321732"/>
            <a:ext cx="7240765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" name="Rezervirano mjesto sadržaja 2">
            <a:extLst>
              <a:ext uri="{FF2B5EF4-FFF2-40B4-BE49-F238E27FC236}">
                <a16:creationId xmlns:a16="http://schemas.microsoft.com/office/drawing/2014/main" xmlns="" id="{63AD6867-6AB1-479A-A33B-20E5A6B7B1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44490013"/>
              </p:ext>
            </p:extLst>
          </p:nvPr>
        </p:nvGraphicFramePr>
        <p:xfrm>
          <a:off x="4933950" y="584200"/>
          <a:ext cx="6594475" cy="5519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8A0DBD8C-F896-4C39-9727-215353B7B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394950" y="-83078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A2FFF9F3-34E6-41CD-99AF-E9E8087A22F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6257" y="6050105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89148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9">
            <a:extLst>
              <a:ext uri="{FF2B5EF4-FFF2-40B4-BE49-F238E27FC236}">
                <a16:creationId xmlns:a16="http://schemas.microsoft.com/office/drawing/2014/main" xmlns="" id="{C0A1ED06-4733-4020-9C60-81D4D80140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1">
            <a:extLst>
              <a:ext uri="{FF2B5EF4-FFF2-40B4-BE49-F238E27FC236}">
                <a16:creationId xmlns:a16="http://schemas.microsoft.com/office/drawing/2014/main" xmlns="" id="{B0CA3509-3AF9-45FE-93ED-57BB5D5E8E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Slika na kojoj se prikazuje sag, stol&#10;&#10;Opis je automatski generiran"/>
          <p:cNvPicPr>
            <a:picLocks noChangeAspect="1"/>
          </p:cNvPicPr>
          <p:nvPr/>
        </p:nvPicPr>
        <p:blipFill rotWithShape="1">
          <a:blip r:embed="rId3" cstate="print">
            <a:alphaModFix amt="8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993" b="16702"/>
          <a:stretch/>
        </p:blipFill>
        <p:spPr>
          <a:xfrm>
            <a:off x="180975" y="182880"/>
            <a:ext cx="11823637" cy="64997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25195"/>
            <a:ext cx="10165218" cy="280650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>
                <a:solidFill>
                  <a:srgbClr val="000000"/>
                </a:solidFill>
              </a:rPr>
              <a:t>Preduvjeti </a:t>
            </a:r>
            <a:r>
              <a:rPr lang="en-US" sz="4000" dirty="0" err="1">
                <a:solidFill>
                  <a:srgbClr val="000000"/>
                </a:solidFill>
              </a:rPr>
              <a:t>i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uzroci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putovanja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26" name="Content Placeholder 16">
            <a:extLst>
              <a:ext uri="{FF2B5EF4-FFF2-40B4-BE49-F238E27FC236}">
                <a16:creationId xmlns:a16="http://schemas.microsoft.com/office/drawing/2014/main" xmlns="" id="{EFAC5F9A-16DA-43C4-80A9-4A0F9478A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26300"/>
            <a:ext cx="10165218" cy="2588458"/>
          </a:xfrm>
        </p:spPr>
        <p:txBody>
          <a:bodyPr>
            <a:normAutofit/>
          </a:bodyPr>
          <a:lstStyle/>
          <a:p>
            <a:r>
              <a:rPr lang="hr-HR" sz="2000" b="1" dirty="0">
                <a:solidFill>
                  <a:srgbClr val="000000"/>
                </a:solidFill>
              </a:rPr>
              <a:t>Portulani</a:t>
            </a:r>
            <a:r>
              <a:rPr lang="hr-HR" sz="2000" dirty="0">
                <a:solidFill>
                  <a:srgbClr val="000000"/>
                </a:solidFill>
              </a:rPr>
              <a:t> – rukopisne pomorske karte crtane na pergamentu</a:t>
            </a:r>
          </a:p>
          <a:p>
            <a:r>
              <a:rPr lang="hr-HR" sz="2000" dirty="0">
                <a:solidFill>
                  <a:srgbClr val="000000"/>
                </a:solidFill>
              </a:rPr>
              <a:t>U uporabi od XIV. do XVIII. st.</a:t>
            </a:r>
          </a:p>
          <a:p>
            <a:r>
              <a:rPr lang="hr-HR" sz="2000" dirty="0">
                <a:solidFill>
                  <a:srgbClr val="000000"/>
                </a:solidFill>
              </a:rPr>
              <a:t>Nazivali su ih i </a:t>
            </a:r>
            <a:r>
              <a:rPr lang="hr-HR" sz="2000" dirty="0" err="1">
                <a:solidFill>
                  <a:srgbClr val="000000"/>
                </a:solidFill>
              </a:rPr>
              <a:t>kompasne</a:t>
            </a:r>
            <a:r>
              <a:rPr lang="hr-HR" sz="2000" dirty="0">
                <a:solidFill>
                  <a:srgbClr val="000000"/>
                </a:solidFill>
              </a:rPr>
              <a:t> karte zbog oznaka smjerova plovidbe prema stranama svijeta</a:t>
            </a:r>
          </a:p>
          <a:p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xmlns="" id="{DF17E00E-5B34-4F15-9747-427C8443E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72168" y="0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9405BD1C-EA22-445D-8FD5-0849D3140F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57177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697" r="6420" b="2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8F23F8A3-8FD7-4779-8323-FDC26BE998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F605C4CC-A25C-416F-8333-7CB7DC97D8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Preduvjeti i uzroci putovanja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9CE5ACAE-975D-4C72-9D7A-1440A90A8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022601"/>
            <a:ext cx="3941499" cy="4154361"/>
          </a:xfrm>
        </p:spPr>
        <p:txBody>
          <a:bodyPr>
            <a:normAutofit/>
          </a:bodyPr>
          <a:lstStyle/>
          <a:p>
            <a:r>
              <a:rPr lang="hr-HR" sz="2400" b="1" dirty="0"/>
              <a:t>Kompas ili busola</a:t>
            </a:r>
            <a:r>
              <a:rPr lang="hr-HR" sz="2000" dirty="0"/>
              <a:t>:</a:t>
            </a:r>
            <a:endParaRPr lang="en-US" sz="2000" dirty="0"/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r>
              <a:rPr lang="en-US" sz="2000" dirty="0"/>
              <a:t>    - m</a:t>
            </a:r>
            <a:r>
              <a:rPr lang="hr-HR" sz="2000" dirty="0"/>
              <a:t>agnetna naprava za </a:t>
            </a:r>
            <a:r>
              <a:rPr lang="en-US" sz="2000" dirty="0"/>
              <a:t>  </a:t>
            </a:r>
            <a:r>
              <a:rPr lang="hr-HR" sz="2000" dirty="0"/>
              <a:t>određivanje smjera na Zemljinoj površini u odnosu na polove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  - b</a:t>
            </a:r>
            <a:r>
              <a:rPr lang="hr-HR" sz="2000" dirty="0"/>
              <a:t>io </a:t>
            </a:r>
            <a:r>
              <a:rPr lang="en-US" sz="2000" dirty="0"/>
              <a:t>je </a:t>
            </a:r>
            <a:r>
              <a:rPr lang="hr-HR" sz="2000" dirty="0"/>
              <a:t>poznat u Kini</a:t>
            </a:r>
          </a:p>
          <a:p>
            <a:pPr marL="0" indent="0">
              <a:buNone/>
            </a:pPr>
            <a:r>
              <a:rPr lang="en-US" sz="2000" dirty="0"/>
              <a:t>     - u</a:t>
            </a:r>
            <a:r>
              <a:rPr lang="hr-HR" sz="2000" dirty="0"/>
              <a:t> Europu uveden u XII. st.</a:t>
            </a:r>
          </a:p>
          <a:p>
            <a:pPr marL="0" indent="0">
              <a:buNone/>
            </a:pPr>
            <a:r>
              <a:rPr lang="en-US" sz="2000" dirty="0"/>
              <a:t>     - a</a:t>
            </a:r>
            <a:r>
              <a:rPr lang="hr-HR" sz="2000" dirty="0"/>
              <a:t>lat za pomorsku navigaciju</a:t>
            </a:r>
            <a:endParaRPr lang="en-US" sz="2000" dirty="0"/>
          </a:p>
        </p:txBody>
      </p:sp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xmlns="" id="{FF4F8D18-852E-4141-920D-45281FDEE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72168" y="0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E5C657F1-E6FB-4481-A47C-36A592E1F4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5062" y="5807659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63650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4330" y="803325"/>
            <a:ext cx="5314536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Preduvjeti i uzroci putovanja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CF62D2A7-8207-488C-9F46-316BA81A16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60" r="2" b="2"/>
          <a:stretch/>
        </p:blipFill>
        <p:spPr>
          <a:xfrm>
            <a:off x="2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9AE7D08C-1F36-4654-B742-B82001ECB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330" y="3041153"/>
            <a:ext cx="5314543" cy="3375920"/>
          </a:xfrm>
        </p:spPr>
        <p:txBody>
          <a:bodyPr anchor="t">
            <a:normAutofit/>
          </a:bodyPr>
          <a:lstStyle/>
          <a:p>
            <a:r>
              <a:rPr lang="hr-HR" sz="2400" b="1" dirty="0"/>
              <a:t>Astrolab</a:t>
            </a:r>
            <a:r>
              <a:rPr lang="hr-HR" sz="2400" dirty="0"/>
              <a:t> – astonomska naprava za mjerenje kutova</a:t>
            </a:r>
          </a:p>
          <a:p>
            <a:r>
              <a:rPr lang="hr-HR" sz="2400" dirty="0"/>
              <a:t>Jedan od glavnih alata u pomorskoj navigaciji do XVIII. st.</a:t>
            </a:r>
          </a:p>
          <a:p>
            <a:pPr marL="0" indent="0">
              <a:buNone/>
            </a:pPr>
            <a:endParaRPr lang="hr-HR" sz="2400" dirty="0"/>
          </a:p>
          <a:p>
            <a:endParaRPr lang="hr-HR" sz="1800" dirty="0"/>
          </a:p>
          <a:p>
            <a:endParaRPr lang="hr-HR" sz="1800" dirty="0"/>
          </a:p>
          <a:p>
            <a:endParaRPr lang="en-US" sz="1800" dirty="0"/>
          </a:p>
        </p:txBody>
      </p:sp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xmlns="" id="{28CA0681-DB20-4C71-9811-5D24C1278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72168" y="78780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44E78E1B-903C-4242-B34C-C641F6ADB0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67621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01420EC-62F8-4E07-B15E-FCEB4AD5D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67" y="675564"/>
            <a:ext cx="3609833" cy="5204085"/>
          </a:xfrm>
        </p:spPr>
        <p:txBody>
          <a:bodyPr>
            <a:normAutofit/>
          </a:bodyPr>
          <a:lstStyle/>
          <a:p>
            <a:r>
              <a:rPr lang="hr-HR" sz="4400" dirty="0"/>
              <a:t>Preduvjeti i uzroci putovanja</a:t>
            </a:r>
            <a:endParaRPr lang="hr-HR" dirty="0"/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xmlns="" id="{0335FE19-65E8-4CEE-A577-F7352B9A59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12253034"/>
              </p:ext>
            </p:extLst>
          </p:nvPr>
        </p:nvGraphicFramePr>
        <p:xfrm>
          <a:off x="4776730" y="819369"/>
          <a:ext cx="6589260" cy="5243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FA37D970-A209-4E76-944A-F8BA3B621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272168" y="0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E915EF53-C56F-4E52-AB59-A2751DF8CE8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7728" y="5879649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81067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4134" y="1396289"/>
            <a:ext cx="5006336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Preduvjeti i uzroci putovanja</a:t>
            </a:r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xmlns="" id="{4F74D28C-3268-4E35-8EE1-D92CB4A85A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F:\Klio 6\Klio 6 nove slike\Bildsten_Broa_i_Halla_socken_Gotland_700-800-tal.jpg"/>
          <p:cNvPicPr>
            <a:picLocks noChangeAspect="1" noChangeArrowheads="1"/>
          </p:cNvPicPr>
          <p:nvPr/>
        </p:nvPicPr>
        <p:blipFill rotWithShape="1">
          <a:blip r:embed="rId3" cstate="print"/>
          <a:srcRect r="-2" b="6363"/>
          <a:stretch/>
        </p:blipFill>
        <p:spPr bwMode="auto"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xmlns="" id="{EEFEA0FE-6C1E-44D1-BF82-E778148E7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025" y="3648029"/>
            <a:ext cx="5004073" cy="3181684"/>
          </a:xfrm>
        </p:spPr>
        <p:txBody>
          <a:bodyPr anchor="t">
            <a:normAutofit/>
          </a:bodyPr>
          <a:lstStyle/>
          <a:p>
            <a:r>
              <a:rPr lang="hr-HR" sz="2400" dirty="0"/>
              <a:t>Pročitajte u udžbeniku na stranici 124. tekst uz sliku i razmislite o početku putovanja u nepoznato.</a:t>
            </a:r>
            <a:endParaRPr lang="en-US" sz="2400" dirty="0"/>
          </a:p>
        </p:txBody>
      </p:sp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xmlns="" id="{B4D60269-673D-4B3C-B033-E0D66C9BA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00456" y="0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AD7DDFFF-DD71-4508-ABE6-2984FBE7C1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35960" y="5877272"/>
            <a:ext cx="2804862" cy="1402431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xmlns="" id="{80DF40B2-80F7-4E71-B46C-284163F365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6F2685F-D688-4DC1-9A96-70B495CE0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8464"/>
            <a:ext cx="3807187" cy="222807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hr-HR" sz="4000" dirty="0"/>
              <a:t>Preduvjeti i uzroci putovanja</a:t>
            </a:r>
            <a:endParaRPr lang="en-US" sz="4000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xmlns="" id="{D0F520EE-A5E5-4179-8E0A-E8F013DD3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962279"/>
            <a:ext cx="3799425" cy="3143241"/>
          </a:xfrm>
        </p:spPr>
        <p:txBody>
          <a:bodyPr>
            <a:normAutofit/>
          </a:bodyPr>
          <a:lstStyle/>
          <a:p>
            <a:r>
              <a:rPr lang="hr-HR" sz="2000" dirty="0"/>
              <a:t>Prvo putovanje </a:t>
            </a:r>
            <a:r>
              <a:rPr lang="hr-HR" sz="2000" dirty="0" err="1"/>
              <a:t>portugalca</a:t>
            </a:r>
            <a:r>
              <a:rPr lang="hr-HR" sz="2000" dirty="0"/>
              <a:t> </a:t>
            </a:r>
            <a:r>
              <a:rPr lang="hr-HR" sz="2000" dirty="0" err="1"/>
              <a:t>Bartolomea</a:t>
            </a:r>
            <a:r>
              <a:rPr lang="hr-HR" sz="2000" dirty="0"/>
              <a:t> </a:t>
            </a:r>
            <a:r>
              <a:rPr lang="hr-HR" sz="2000" dirty="0" err="1"/>
              <a:t>Diasa</a:t>
            </a:r>
            <a:r>
              <a:rPr lang="hr-HR" sz="2000" dirty="0"/>
              <a:t> 1486./1487.</a:t>
            </a:r>
          </a:p>
          <a:p>
            <a:r>
              <a:rPr lang="hr-HR" sz="2000" dirty="0"/>
              <a:t>Plovidba do krajnjeg rta Afrike – „Rt dobre nade”</a:t>
            </a:r>
          </a:p>
          <a:p>
            <a:endParaRPr lang="en-US" sz="2000" dirty="0"/>
          </a:p>
        </p:txBody>
      </p:sp>
      <p:pic>
        <p:nvPicPr>
          <p:cNvPr id="3" name="Content Placeholder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64" r="5115" b="2"/>
          <a:stretch/>
        </p:blipFill>
        <p:spPr>
          <a:xfrm>
            <a:off x="5010386" y="10"/>
            <a:ext cx="7181613" cy="6857990"/>
          </a:xfrm>
          <a:prstGeom prst="rect">
            <a:avLst/>
          </a:prstGeom>
          <a:effectLst/>
        </p:spPr>
      </p:pic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70A04A1A-0ED2-4EBC-86F5-3BDB4492A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72168" y="0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284AB9A2-D513-4856-BC42-1A1E6B9C02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1575" y="5780545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91667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945E29B-B971-41C6-A57B-B29BBB108A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C76015D-CFEA-4204-9A50-352560FFC2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11" name="Oval 5">
              <a:extLst>
                <a:ext uri="{FF2B5EF4-FFF2-40B4-BE49-F238E27FC236}">
                  <a16:creationId xmlns:a16="http://schemas.microsoft.com/office/drawing/2014/main" xmlns="" id="{7325C43C-72B5-4DC9-B386-90859B58BF0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C95AD9A4-5AF5-48C4-BC2A-635316433A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3" name="Oval 5">
              <a:extLst>
                <a:ext uri="{FF2B5EF4-FFF2-40B4-BE49-F238E27FC236}">
                  <a16:creationId xmlns:a16="http://schemas.microsoft.com/office/drawing/2014/main" xmlns="" id="{AF4A3D62-D56C-4A32-8C75-100D383EC6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3E1F47E4-066D-4C27-98C8-B2B2C7BABF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438772"/>
            <a:ext cx="12192000" cy="39804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EA09124-9D6C-47CC-A39E-99A84130E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60505"/>
            <a:ext cx="10515600" cy="935025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tx2"/>
                </a:solidFill>
              </a:rPr>
              <a:t>Preduvjeti i uzroci putovanja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61E216B3-5DDE-4625-9FDC-013596CC4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4952" y="3012928"/>
            <a:ext cx="8031528" cy="2109445"/>
          </a:xfrm>
        </p:spPr>
        <p:txBody>
          <a:bodyPr>
            <a:noAutofit/>
          </a:bodyPr>
          <a:lstStyle/>
          <a:p>
            <a:r>
              <a:rPr lang="hr-HR" sz="2400" dirty="0">
                <a:solidFill>
                  <a:schemeClr val="tx2"/>
                </a:solidFill>
              </a:rPr>
              <a:t>Kristofor Kolumbo – pomorac iz Genove</a:t>
            </a:r>
          </a:p>
          <a:p>
            <a:r>
              <a:rPr lang="hr-HR" sz="2400" dirty="0">
                <a:solidFill>
                  <a:schemeClr val="tx2"/>
                </a:solidFill>
              </a:rPr>
              <a:t>Traženje novog puta do Indije</a:t>
            </a:r>
          </a:p>
          <a:p>
            <a:r>
              <a:rPr lang="hr-HR" sz="2400" dirty="0">
                <a:solidFill>
                  <a:schemeClr val="tx2"/>
                </a:solidFill>
              </a:rPr>
              <a:t>Tumačenje oblika Zemlje i pregovori s portugalskim kraljem</a:t>
            </a:r>
          </a:p>
          <a:p>
            <a:r>
              <a:rPr lang="hr-HR" sz="2400" dirty="0">
                <a:solidFill>
                  <a:schemeClr val="tx2"/>
                </a:solidFill>
              </a:rPr>
              <a:t>Španjolski vladari i prihvaćanje ponude </a:t>
            </a:r>
          </a:p>
          <a:p>
            <a:r>
              <a:rPr lang="hr-HR" sz="2400" dirty="0">
                <a:solidFill>
                  <a:schemeClr val="tx2"/>
                </a:solidFill>
              </a:rPr>
              <a:t>1492. godine otkrivena Amerika</a:t>
            </a:r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CCBB5CE2-7432-4294-A592-D55DA0BC8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2168" y="0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B79849D7-C765-4A5E-B55C-6A5844E9BE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32686" y="5925782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19318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6090D5F-01AF-4676-ADF9-09DA80A264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xmlns="" id="{129A6924-D08B-45DD-8219-D130D09CE5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490427" y="683791"/>
            <a:ext cx="2987899" cy="2987899"/>
          </a:xfrm>
          <a:prstGeom prst="arc">
            <a:avLst>
              <a:gd name="adj1" fmla="val 16200000"/>
              <a:gd name="adj2" fmla="val 2120553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1863" y="643467"/>
            <a:ext cx="4926669" cy="286649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000" dirty="0">
                <a:solidFill>
                  <a:srgbClr val="FFFFFF"/>
                </a:solidFill>
              </a:rPr>
              <a:t>Preduvjeti </a:t>
            </a:r>
            <a:r>
              <a:rPr lang="en-US" sz="6000" dirty="0" err="1">
                <a:solidFill>
                  <a:srgbClr val="FFFFFF"/>
                </a:solidFill>
              </a:rPr>
              <a:t>i</a:t>
            </a:r>
            <a:r>
              <a:rPr lang="en-US" sz="6000" dirty="0">
                <a:solidFill>
                  <a:srgbClr val="FFFFFF"/>
                </a:solidFill>
              </a:rPr>
              <a:t> </a:t>
            </a:r>
            <a:r>
              <a:rPr lang="en-US" sz="6000" dirty="0" err="1">
                <a:solidFill>
                  <a:srgbClr val="FFFFFF"/>
                </a:solidFill>
              </a:rPr>
              <a:t>uzroci</a:t>
            </a:r>
            <a:r>
              <a:rPr lang="en-US" sz="6000" dirty="0">
                <a:solidFill>
                  <a:srgbClr val="FFFFFF"/>
                </a:solidFill>
              </a:rPr>
              <a:t> </a:t>
            </a:r>
            <a:r>
              <a:rPr lang="en-US" sz="6000" dirty="0" err="1">
                <a:solidFill>
                  <a:srgbClr val="FFFFFF"/>
                </a:solidFill>
              </a:rPr>
              <a:t>putovanja</a:t>
            </a:r>
            <a:endParaRPr lang="en-US" sz="6000" dirty="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5062" y="4153430"/>
            <a:ext cx="4926669" cy="253261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dirty="0" err="1">
                <a:solidFill>
                  <a:srgbClr val="FFFFFF"/>
                </a:solidFill>
              </a:rPr>
              <a:t>Pročitajte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izvor</a:t>
            </a:r>
            <a:r>
              <a:rPr lang="en-US" dirty="0">
                <a:solidFill>
                  <a:srgbClr val="FFFFFF"/>
                </a:solidFill>
              </a:rPr>
              <a:t> u </a:t>
            </a:r>
            <a:r>
              <a:rPr lang="en-US" dirty="0" err="1">
                <a:solidFill>
                  <a:srgbClr val="FFFFFF"/>
                </a:solidFill>
              </a:rPr>
              <a:t>udžbeniku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na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stranici</a:t>
            </a:r>
            <a:r>
              <a:rPr lang="en-US" dirty="0">
                <a:solidFill>
                  <a:srgbClr val="FFFFFF"/>
                </a:solidFill>
              </a:rPr>
              <a:t> 129. </a:t>
            </a:r>
            <a:r>
              <a:rPr lang="en-US" dirty="0" err="1">
                <a:solidFill>
                  <a:srgbClr val="FFFFFF"/>
                </a:solidFill>
              </a:rPr>
              <a:t>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odgovorite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na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pitanja</a:t>
            </a:r>
            <a:r>
              <a:rPr lang="en-US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25" r="-2" b="623"/>
          <a:stretch/>
        </p:blipFill>
        <p:spPr>
          <a:xfrm>
            <a:off x="643466" y="721046"/>
            <a:ext cx="5334930" cy="5334930"/>
          </a:xfrm>
          <a:custGeom>
            <a:avLst/>
            <a:gdLst/>
            <a:ahLst/>
            <a:cxnLst/>
            <a:rect l="l" t="t" r="r" b="b"/>
            <a:pathLst>
              <a:path w="4048125" h="4048125">
                <a:moveTo>
                  <a:pt x="65094" y="0"/>
                </a:moveTo>
                <a:lnTo>
                  <a:pt x="3983031" y="0"/>
                </a:lnTo>
                <a:cubicBezTo>
                  <a:pt x="4018981" y="0"/>
                  <a:pt x="4048125" y="29144"/>
                  <a:pt x="4048125" y="65094"/>
                </a:cubicBezTo>
                <a:lnTo>
                  <a:pt x="4048125" y="3983031"/>
                </a:lnTo>
                <a:cubicBezTo>
                  <a:pt x="4048125" y="4018981"/>
                  <a:pt x="4018981" y="4048125"/>
                  <a:pt x="3983031" y="4048125"/>
                </a:cubicBezTo>
                <a:lnTo>
                  <a:pt x="65094" y="4048125"/>
                </a:lnTo>
                <a:cubicBezTo>
                  <a:pt x="29144" y="4048125"/>
                  <a:pt x="0" y="4018981"/>
                  <a:pt x="0" y="3983031"/>
                </a:cubicBezTo>
                <a:lnTo>
                  <a:pt x="0" y="65094"/>
                </a:lnTo>
                <a:cubicBezTo>
                  <a:pt x="0" y="29144"/>
                  <a:pt x="29144" y="0"/>
                  <a:pt x="65094" y="0"/>
                </a:cubicBezTo>
                <a:close/>
              </a:path>
            </a:pathLst>
          </a:cu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1B0AB56-1C73-492F-9E03-DF7B546AFC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50321" y="4381081"/>
            <a:ext cx="784976" cy="784976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99BC14AD-BA13-4EF2-A374-118C05778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72168" y="0"/>
            <a:ext cx="1797050" cy="469900"/>
          </a:xfrm>
          <a:prstGeom prst="rect">
            <a:avLst/>
          </a:prstGeom>
          <a:noFill/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C2B9BCFA-A9C2-48BD-909D-B2A414B7D3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72554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 5">
            <a:extLst>
              <a:ext uri="{FF2B5EF4-FFF2-40B4-BE49-F238E27FC236}">
                <a16:creationId xmlns:a16="http://schemas.microsoft.com/office/drawing/2014/main" xmlns="" id="{07322A9E-F1EC-405E-8971-BA906EFFCC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Freeform 6">
            <a:extLst>
              <a:ext uri="{FF2B5EF4-FFF2-40B4-BE49-F238E27FC236}">
                <a16:creationId xmlns:a16="http://schemas.microsoft.com/office/drawing/2014/main" xmlns="" id="{A5704422-1118-4FD1-95AD-29A064EB80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7">
            <a:extLst>
              <a:ext uri="{FF2B5EF4-FFF2-40B4-BE49-F238E27FC236}">
                <a16:creationId xmlns:a16="http://schemas.microsoft.com/office/drawing/2014/main" xmlns="" id="{A88B2AAA-B805-498E-A9E6-98B8858554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Freeform 8">
            <a:extLst>
              <a:ext uri="{FF2B5EF4-FFF2-40B4-BE49-F238E27FC236}">
                <a16:creationId xmlns:a16="http://schemas.microsoft.com/office/drawing/2014/main" xmlns="" id="{9B8051E0-19D7-43E1-BFD9-E6DBFEB3A3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Freeform 9">
            <a:extLst>
              <a:ext uri="{FF2B5EF4-FFF2-40B4-BE49-F238E27FC236}">
                <a16:creationId xmlns:a16="http://schemas.microsoft.com/office/drawing/2014/main" xmlns="" id="{4EDB2B02-86A2-46F5-A4BE-B7D9B10411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Freeform 10">
            <a:extLst>
              <a:ext uri="{FF2B5EF4-FFF2-40B4-BE49-F238E27FC236}">
                <a16:creationId xmlns:a16="http://schemas.microsoft.com/office/drawing/2014/main" xmlns="" id="{43954639-FB5D-41F4-9560-6F6DFE7784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 12">
            <a:extLst>
              <a:ext uri="{FF2B5EF4-FFF2-40B4-BE49-F238E27FC236}">
                <a16:creationId xmlns:a16="http://schemas.microsoft.com/office/drawing/2014/main" xmlns="" id="{E898931C-0323-41FA-A036-20F818B1FF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Freeform 14">
            <a:extLst>
              <a:ext uri="{FF2B5EF4-FFF2-40B4-BE49-F238E27FC236}">
                <a16:creationId xmlns:a16="http://schemas.microsoft.com/office/drawing/2014/main" xmlns="" id="{89AFE9DD-0792-4B98-B4EB-97ACA17E6A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Freeform 16">
            <a:extLst>
              <a:ext uri="{FF2B5EF4-FFF2-40B4-BE49-F238E27FC236}">
                <a16:creationId xmlns:a16="http://schemas.microsoft.com/office/drawing/2014/main" xmlns="" id="{3981F5C4-9AE1-404E-AF44-A4E6DB374F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Freeform 11">
            <a:extLst>
              <a:ext uri="{FF2B5EF4-FFF2-40B4-BE49-F238E27FC236}">
                <a16:creationId xmlns:a16="http://schemas.microsoft.com/office/drawing/2014/main" xmlns="" id="{763C1781-8726-4FAC-8C45-FF40376BE4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Freeform 21">
            <a:extLst>
              <a:ext uri="{FF2B5EF4-FFF2-40B4-BE49-F238E27FC236}">
                <a16:creationId xmlns:a16="http://schemas.microsoft.com/office/drawing/2014/main" xmlns="" id="{301491B5-56C7-43DC-A3D9-861EECCA05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53AA4C0-9D29-48C4-B6BE-9A320B323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2248" y="1481328"/>
            <a:ext cx="2926080" cy="2468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000" dirty="0"/>
              <a:t>Preduvjeti </a:t>
            </a:r>
            <a:r>
              <a:rPr lang="en-US" sz="4000" dirty="0" err="1"/>
              <a:t>i</a:t>
            </a:r>
            <a:r>
              <a:rPr lang="en-US" sz="4000" dirty="0"/>
              <a:t> </a:t>
            </a:r>
            <a:r>
              <a:rPr lang="en-US" sz="4000" dirty="0" err="1"/>
              <a:t>uzroci</a:t>
            </a:r>
            <a:r>
              <a:rPr lang="en-US" sz="4000" dirty="0"/>
              <a:t> </a:t>
            </a:r>
            <a:r>
              <a:rPr lang="en-US" sz="4000" dirty="0" err="1"/>
              <a:t>putovanja</a:t>
            </a:r>
            <a:endParaRPr lang="en-US" sz="4000" dirty="0"/>
          </a:p>
        </p:txBody>
      </p:sp>
      <p:sp>
        <p:nvSpPr>
          <p:cNvPr id="76" name="Freeform 22">
            <a:extLst>
              <a:ext uri="{FF2B5EF4-FFF2-40B4-BE49-F238E27FC236}">
                <a16:creationId xmlns:a16="http://schemas.microsoft.com/office/drawing/2014/main" xmlns="" id="{237E2353-22DF-46E0-A200-FB30F8F394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Freeform 23">
            <a:extLst>
              <a:ext uri="{FF2B5EF4-FFF2-40B4-BE49-F238E27FC236}">
                <a16:creationId xmlns:a16="http://schemas.microsoft.com/office/drawing/2014/main" xmlns="" id="{DD6138DB-057B-45F7-A5F4-E7BFDA20D0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xmlns="" id="{79A54AB1-B64F-4843-BFAB-81CB74E66B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4" name="Picture 2" descr="Slika na kojoj se prikazuje na zatvorenom, zgrada, stol, sjedenje&#10;&#10;Opis je automatski generiran">
            <a:extLst>
              <a:ext uri="{FF2B5EF4-FFF2-40B4-BE49-F238E27FC236}">
                <a16:creationId xmlns:a16="http://schemas.microsoft.com/office/drawing/2014/main" xmlns="" id="{B089C5E6-FDDB-4651-98C0-3F99EEC3B2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217" r="1" b="1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  <p:pic>
        <p:nvPicPr>
          <p:cNvPr id="8" name="Picture 2" descr="\\tartar\_Razmjena\dvukelic\Klio 6.png">
            <a:extLst>
              <a:ext uri="{FF2B5EF4-FFF2-40B4-BE49-F238E27FC236}">
                <a16:creationId xmlns:a16="http://schemas.microsoft.com/office/drawing/2014/main" xmlns="" id="{76AE7FC1-D9F1-4E5B-83E7-EC6B2B3E1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72168" y="0"/>
            <a:ext cx="1797050" cy="469900"/>
          </a:xfrm>
          <a:prstGeom prst="rect">
            <a:avLst/>
          </a:prstGeom>
          <a:noFill/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8831F4CF-56D0-45E1-BEA2-44E6F34F3D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20075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2BC76C6-4F6E-4F9A-95BE-658BAE4D3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9940" y="365124"/>
            <a:ext cx="6172200" cy="1828800"/>
          </a:xfrm>
        </p:spPr>
        <p:txBody>
          <a:bodyPr>
            <a:normAutofit/>
          </a:bodyPr>
          <a:lstStyle/>
          <a:p>
            <a:r>
              <a:rPr lang="hr-HR"/>
              <a:t>Preduvjeti i uzroci putovanja</a:t>
            </a:r>
          </a:p>
        </p:txBody>
      </p:sp>
      <p:pic>
        <p:nvPicPr>
          <p:cNvPr id="37" name="Picture 36" descr="Slika na kojoj se prikazuje sjedenje, češalj, park, ležanje&#10;&#10;Opis je automatski generiran">
            <a:extLst>
              <a:ext uri="{FF2B5EF4-FFF2-40B4-BE49-F238E27FC236}">
                <a16:creationId xmlns:a16="http://schemas.microsoft.com/office/drawing/2014/main" xmlns="" id="{45881D5F-3D3A-4B32-94E1-80337598CD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0166" r="24674" b="-1"/>
          <a:stretch/>
        </p:blipFill>
        <p:spPr>
          <a:xfrm>
            <a:off x="20" y="10"/>
            <a:ext cx="4639713" cy="6857990"/>
          </a:xfrm>
          <a:prstGeom prst="rect">
            <a:avLst/>
          </a:prstGeom>
        </p:spPr>
      </p:pic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7D43CBC5-5A5A-4C09-8473-88D7F17B95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23734463"/>
              </p:ext>
            </p:extLst>
          </p:nvPr>
        </p:nvGraphicFramePr>
        <p:xfrm>
          <a:off x="5069940" y="2322576"/>
          <a:ext cx="6172200" cy="3858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86D51109-59A8-426C-9F0D-DF39AF0B5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272168" y="0"/>
            <a:ext cx="1797050" cy="469900"/>
          </a:xfrm>
          <a:prstGeom prst="rect">
            <a:avLst/>
          </a:prstGeom>
          <a:noFill/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726403DC-DE38-4DBB-AF24-913A1EF3AD7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59220" y="5878263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3549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18D1C62-2AB9-4765-81EB-985DE68E6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6602" y="653787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5400" dirty="0"/>
              <a:t>Preduvjeti </a:t>
            </a:r>
            <a:r>
              <a:rPr lang="en-US" sz="5400" dirty="0" err="1"/>
              <a:t>i</a:t>
            </a:r>
            <a:r>
              <a:rPr lang="en-US" sz="5400" dirty="0"/>
              <a:t> </a:t>
            </a:r>
            <a:r>
              <a:rPr lang="en-US" sz="5400" dirty="0" err="1"/>
              <a:t>uzroci</a:t>
            </a:r>
            <a:r>
              <a:rPr lang="en-US" sz="5400" dirty="0"/>
              <a:t> </a:t>
            </a:r>
            <a:r>
              <a:rPr lang="en-US" sz="5400" dirty="0" err="1"/>
              <a:t>putovanja</a:t>
            </a:r>
            <a:endParaRPr lang="en-US" sz="5400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xmlns="" id="{E49CC64F-7275-4E33-961B-0C5CDC4398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Content Placeholder 6" descr="Slika na kojoj se prikazuje tekst, knjiga, fotografija, sat&#10;&#10;Opis je automatski generiran">
            <a:extLst>
              <a:ext uri="{FF2B5EF4-FFF2-40B4-BE49-F238E27FC236}">
                <a16:creationId xmlns:a16="http://schemas.microsoft.com/office/drawing/2014/main" xmlns="" id="{57AC7C54-27A1-47A3-A23E-1BB98E541A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239" r="-2" b="24043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CD5B7BE1-A86A-4B0A-B68D-B0E549393125}"/>
              </a:ext>
            </a:extLst>
          </p:cNvPr>
          <p:cNvSpPr txBox="1"/>
          <p:nvPr/>
        </p:nvSpPr>
        <p:spPr>
          <a:xfrm>
            <a:off x="6091892" y="5373216"/>
            <a:ext cx="60988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dirty="0"/>
              <a:t>Amerigo </a:t>
            </a:r>
            <a:r>
              <a:rPr lang="hr-HR" sz="2400" dirty="0" err="1"/>
              <a:t>Vespucci</a:t>
            </a:r>
            <a:r>
              <a:rPr lang="hr-HR" sz="2400" dirty="0"/>
              <a:t>, talijanski pomorac po kome je Amerika dobila ime.</a:t>
            </a:r>
          </a:p>
        </p:txBody>
      </p:sp>
      <p:pic>
        <p:nvPicPr>
          <p:cNvPr id="8" name="Picture 2" descr="\\tartar\_Razmjena\dvukelic\Klio 6.png">
            <a:extLst>
              <a:ext uri="{FF2B5EF4-FFF2-40B4-BE49-F238E27FC236}">
                <a16:creationId xmlns:a16="http://schemas.microsoft.com/office/drawing/2014/main" xmlns="" id="{F006859A-88D4-49B6-9E49-497AB2948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72168" y="0"/>
            <a:ext cx="1797050" cy="469900"/>
          </a:xfrm>
          <a:prstGeom prst="rect">
            <a:avLst/>
          </a:prstGeom>
          <a:noFill/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C4029C78-1A82-4175-99E7-9713A2095A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42225" y="5865174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41462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4134" y="1396289"/>
            <a:ext cx="500633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Preduvjeti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uzroci</a:t>
            </a:r>
            <a:r>
              <a:rPr lang="en-US" dirty="0"/>
              <a:t> </a:t>
            </a:r>
            <a:r>
              <a:rPr lang="en-US" dirty="0" err="1"/>
              <a:t>putovanja</a:t>
            </a:r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4F74D28C-3268-4E35-8EE1-D92CB4A85A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2" b="17178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75468B94-54BA-4A6D-9508-8479ABD789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4795" y="3429000"/>
            <a:ext cx="5445675" cy="31816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dirty="0"/>
              <a:t>Portugalski </a:t>
            </a:r>
            <a:r>
              <a:rPr lang="en-US" dirty="0" err="1"/>
              <a:t>pomorac</a:t>
            </a:r>
            <a:r>
              <a:rPr lang="en-US" dirty="0"/>
              <a:t> Vasco de Gamma</a:t>
            </a:r>
          </a:p>
          <a:p>
            <a:pPr indent="-228600">
              <a:lnSpc>
                <a:spcPct val="90000"/>
              </a:lnSpc>
            </a:pPr>
            <a:r>
              <a:rPr lang="en-US" dirty="0" err="1"/>
              <a:t>Potkraj</a:t>
            </a:r>
            <a:r>
              <a:rPr lang="en-US" dirty="0"/>
              <a:t> XV. </a:t>
            </a:r>
            <a:r>
              <a:rPr lang="en-US" dirty="0" smtClean="0"/>
              <a:t>St</a:t>
            </a:r>
            <a:r>
              <a:rPr lang="hr-HR" dirty="0" smtClean="0"/>
              <a:t>.</a:t>
            </a:r>
            <a:r>
              <a:rPr lang="en-US" dirty="0" smtClean="0"/>
              <a:t> </a:t>
            </a:r>
            <a:r>
              <a:rPr lang="en-US" dirty="0" err="1"/>
              <a:t>oplovio</a:t>
            </a:r>
            <a:r>
              <a:rPr lang="en-US" dirty="0"/>
              <a:t> </a:t>
            </a:r>
            <a:r>
              <a:rPr lang="en-US" dirty="0" err="1"/>
              <a:t>Afriku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doplovio</a:t>
            </a:r>
            <a:r>
              <a:rPr lang="en-US" dirty="0"/>
              <a:t> do </a:t>
            </a:r>
            <a:r>
              <a:rPr lang="en-US" dirty="0" err="1"/>
              <a:t>Indije</a:t>
            </a:r>
            <a:endParaRPr lang="en-US" dirty="0"/>
          </a:p>
        </p:txBody>
      </p:sp>
      <p:pic>
        <p:nvPicPr>
          <p:cNvPr id="10" name="Picture 2" descr="\\tartar\_Razmjena\dvukelic\Klio 6.png">
            <a:extLst>
              <a:ext uri="{FF2B5EF4-FFF2-40B4-BE49-F238E27FC236}">
                <a16:creationId xmlns:a16="http://schemas.microsoft.com/office/drawing/2014/main" xmlns="" id="{62C0D30A-78C7-46DE-B96F-03B259E8F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72168" y="0"/>
            <a:ext cx="1797050" cy="469900"/>
          </a:xfrm>
          <a:prstGeom prst="rect">
            <a:avLst/>
          </a:prstGeom>
          <a:noFill/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4BEA2502-1423-4C6B-8E82-12EABF2EBC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4775" y="595275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34612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A44CB4EE-83AD-4C56-872E-1E3F03E706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9255E12D-D5B1-4FC4-8749-1071889607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142164" y="-1"/>
            <a:ext cx="759618" cy="6858000"/>
          </a:xfrm>
          <a:custGeom>
            <a:avLst/>
            <a:gdLst>
              <a:gd name="connsiteX0" fmla="*/ 2273 w 759618"/>
              <a:gd name="connsiteY0" fmla="*/ 0 h 6858000"/>
              <a:gd name="connsiteX1" fmla="*/ 759617 w 759618"/>
              <a:gd name="connsiteY1" fmla="*/ 0 h 6858000"/>
              <a:gd name="connsiteX2" fmla="*/ 759617 w 759618"/>
              <a:gd name="connsiteY2" fmla="*/ 1613807 h 6858000"/>
              <a:gd name="connsiteX3" fmla="*/ 759618 w 759618"/>
              <a:gd name="connsiteY3" fmla="*/ 1613808 h 6858000"/>
              <a:gd name="connsiteX4" fmla="*/ 759618 w 759618"/>
              <a:gd name="connsiteY4" fmla="*/ 6858000 h 6858000"/>
              <a:gd name="connsiteX5" fmla="*/ 0 w 759618"/>
              <a:gd name="connsiteY5" fmla="*/ 6391227 h 6858000"/>
              <a:gd name="connsiteX6" fmla="*/ 0 w 759618"/>
              <a:gd name="connsiteY6" fmla="*/ 1147035 h 6858000"/>
              <a:gd name="connsiteX7" fmla="*/ 2273 w 759618"/>
              <a:gd name="connsiteY7" fmla="*/ 114843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618" h="6858000">
                <a:moveTo>
                  <a:pt x="2273" y="0"/>
                </a:moveTo>
                <a:lnTo>
                  <a:pt x="759617" y="0"/>
                </a:lnTo>
                <a:lnTo>
                  <a:pt x="759617" y="1613807"/>
                </a:lnTo>
                <a:lnTo>
                  <a:pt x="759618" y="1613808"/>
                </a:lnTo>
                <a:lnTo>
                  <a:pt x="759618" y="6858000"/>
                </a:lnTo>
                <a:lnTo>
                  <a:pt x="0" y="6391227"/>
                </a:lnTo>
                <a:lnTo>
                  <a:pt x="0" y="1147035"/>
                </a:lnTo>
                <a:lnTo>
                  <a:pt x="2273" y="114843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eeform 7">
            <a:extLst>
              <a:ext uri="{FF2B5EF4-FFF2-40B4-BE49-F238E27FC236}">
                <a16:creationId xmlns:a16="http://schemas.microsoft.com/office/drawing/2014/main" xmlns="" id="{9B20A794-0515-443F-9764-44A6569EC3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4437" y="879652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xmlns="" id="{A03B1E97-021E-4EFF-A1B5-B7CA6B878B9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71" b="3"/>
          <a:stretch/>
        </p:blipFill>
        <p:spPr>
          <a:xfrm>
            <a:off x="1" y="1"/>
            <a:ext cx="4634682" cy="6141008"/>
          </a:xfrm>
          <a:prstGeom prst="rect">
            <a:avLst/>
          </a:prstGeom>
        </p:spPr>
      </p:pic>
      <p:sp>
        <p:nvSpPr>
          <p:cNvPr id="17" name="Rectangle 8">
            <a:extLst>
              <a:ext uri="{FF2B5EF4-FFF2-40B4-BE49-F238E27FC236}">
                <a16:creationId xmlns:a16="http://schemas.microsoft.com/office/drawing/2014/main" xmlns="" id="{A9CE15CA-2228-4197-93B9-E41A1DC42D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901782" y="1"/>
            <a:ext cx="728717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4A11A4F-6610-4C52-AC33-DD3B8A03F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2841" y="643465"/>
            <a:ext cx="5840770" cy="17796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000" dirty="0"/>
              <a:t>Preduvjeti </a:t>
            </a:r>
            <a:r>
              <a:rPr lang="en-US" sz="4000" dirty="0" err="1"/>
              <a:t>i</a:t>
            </a:r>
            <a:r>
              <a:rPr lang="en-US" sz="4000" dirty="0"/>
              <a:t> </a:t>
            </a:r>
            <a:r>
              <a:rPr lang="en-US" sz="4000" dirty="0" err="1"/>
              <a:t>uzroci</a:t>
            </a:r>
            <a:r>
              <a:rPr lang="en-US" sz="4000" dirty="0"/>
              <a:t> </a:t>
            </a:r>
            <a:r>
              <a:rPr lang="en-US" sz="4000" dirty="0" err="1"/>
              <a:t>putovanja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77E9F2A1-8D9D-4BC0-ABC4-01CCC0FE17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52840" y="2518012"/>
            <a:ext cx="5840770" cy="3622997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sz="2400" dirty="0">
                <a:solidFill>
                  <a:srgbClr val="FEFFFF"/>
                </a:solidFill>
              </a:rPr>
              <a:t>Ferdinand Magellan</a:t>
            </a:r>
          </a:p>
          <a:p>
            <a:pPr indent="-228600">
              <a:lnSpc>
                <a:spcPct val="90000"/>
              </a:lnSpc>
            </a:pPr>
            <a:r>
              <a:rPr lang="en-US" sz="2400" dirty="0">
                <a:solidFill>
                  <a:srgbClr val="FEFFFF"/>
                </a:solidFill>
              </a:rPr>
              <a:t>Portugalski </a:t>
            </a:r>
            <a:r>
              <a:rPr lang="en-US" sz="2400" dirty="0" err="1">
                <a:solidFill>
                  <a:srgbClr val="FEFFFF"/>
                </a:solidFill>
              </a:rPr>
              <a:t>pomorac</a:t>
            </a:r>
            <a:r>
              <a:rPr lang="en-US" sz="2400" dirty="0">
                <a:solidFill>
                  <a:srgbClr val="FEFFFF"/>
                </a:solidFill>
              </a:rPr>
              <a:t> u </a:t>
            </a:r>
            <a:r>
              <a:rPr lang="en-US" sz="2400" dirty="0" err="1">
                <a:solidFill>
                  <a:srgbClr val="FEFFFF"/>
                </a:solidFill>
              </a:rPr>
              <a:t>službi</a:t>
            </a:r>
            <a:r>
              <a:rPr lang="en-US" sz="2400" dirty="0">
                <a:solidFill>
                  <a:srgbClr val="FEFFFF"/>
                </a:solidFill>
              </a:rPr>
              <a:t> </a:t>
            </a:r>
            <a:r>
              <a:rPr lang="en-US" sz="2400" dirty="0" err="1">
                <a:solidFill>
                  <a:srgbClr val="FEFFFF"/>
                </a:solidFill>
              </a:rPr>
              <a:t>španjolskoga</a:t>
            </a:r>
            <a:r>
              <a:rPr lang="en-US" sz="2400" dirty="0">
                <a:solidFill>
                  <a:srgbClr val="FEFFFF"/>
                </a:solidFill>
              </a:rPr>
              <a:t> </a:t>
            </a:r>
            <a:r>
              <a:rPr lang="en-US" sz="2400" dirty="0" err="1">
                <a:solidFill>
                  <a:srgbClr val="FEFFFF"/>
                </a:solidFill>
              </a:rPr>
              <a:t>kralja</a:t>
            </a:r>
            <a:endParaRPr lang="en-US" sz="2400" dirty="0">
              <a:solidFill>
                <a:srgbClr val="FEFFFF"/>
              </a:solidFill>
            </a:endParaRPr>
          </a:p>
          <a:p>
            <a:pPr indent="-228600">
              <a:lnSpc>
                <a:spcPct val="90000"/>
              </a:lnSpc>
            </a:pPr>
            <a:r>
              <a:rPr lang="en-US" sz="2400" dirty="0" err="1">
                <a:solidFill>
                  <a:srgbClr val="FEFFFF"/>
                </a:solidFill>
              </a:rPr>
              <a:t>Oplovio</a:t>
            </a:r>
            <a:r>
              <a:rPr lang="en-US" sz="2400" dirty="0">
                <a:solidFill>
                  <a:srgbClr val="FEFFFF"/>
                </a:solidFill>
              </a:rPr>
              <a:t> </a:t>
            </a:r>
            <a:r>
              <a:rPr lang="en-US" sz="2400" dirty="0" err="1">
                <a:solidFill>
                  <a:srgbClr val="FEFFFF"/>
                </a:solidFill>
              </a:rPr>
              <a:t>svijet</a:t>
            </a:r>
            <a:r>
              <a:rPr lang="en-US" sz="2400" dirty="0">
                <a:solidFill>
                  <a:srgbClr val="FEFFFF"/>
                </a:solidFill>
              </a:rPr>
              <a:t> u </a:t>
            </a:r>
            <a:r>
              <a:rPr lang="en-US" sz="2400" dirty="0" err="1">
                <a:solidFill>
                  <a:srgbClr val="FEFFFF"/>
                </a:solidFill>
              </a:rPr>
              <a:t>prvoj</a:t>
            </a:r>
            <a:r>
              <a:rPr lang="en-US" sz="2400" dirty="0">
                <a:solidFill>
                  <a:srgbClr val="FEFFFF"/>
                </a:solidFill>
              </a:rPr>
              <a:t> </a:t>
            </a:r>
            <a:r>
              <a:rPr lang="en-US" sz="2400" dirty="0" err="1">
                <a:solidFill>
                  <a:srgbClr val="FEFFFF"/>
                </a:solidFill>
              </a:rPr>
              <a:t>polovici</a:t>
            </a:r>
            <a:r>
              <a:rPr lang="en-US" sz="2400" dirty="0">
                <a:solidFill>
                  <a:srgbClr val="FEFFFF"/>
                </a:solidFill>
              </a:rPr>
              <a:t> XVI. </a:t>
            </a:r>
            <a:r>
              <a:rPr lang="en-US" sz="2400" dirty="0" err="1">
                <a:solidFill>
                  <a:srgbClr val="FEFFFF"/>
                </a:solidFill>
              </a:rPr>
              <a:t>st.</a:t>
            </a:r>
            <a:endParaRPr lang="en-US" sz="2400" dirty="0">
              <a:solidFill>
                <a:srgbClr val="FEFFFF"/>
              </a:solidFill>
            </a:endParaRPr>
          </a:p>
          <a:p>
            <a:pPr indent="-228600">
              <a:lnSpc>
                <a:spcPct val="90000"/>
              </a:lnSpc>
            </a:pPr>
            <a:r>
              <a:rPr lang="en-US" sz="2400" dirty="0" err="1">
                <a:solidFill>
                  <a:srgbClr val="FEFFFF"/>
                </a:solidFill>
              </a:rPr>
              <a:t>Putovanje</a:t>
            </a:r>
            <a:r>
              <a:rPr lang="en-US" sz="2400" dirty="0">
                <a:solidFill>
                  <a:srgbClr val="FEFFFF"/>
                </a:solidFill>
              </a:rPr>
              <a:t> u </a:t>
            </a:r>
            <a:r>
              <a:rPr lang="en-US" sz="2400" dirty="0" err="1">
                <a:solidFill>
                  <a:srgbClr val="FEFFFF"/>
                </a:solidFill>
              </a:rPr>
              <a:t>nepoznato</a:t>
            </a:r>
            <a:r>
              <a:rPr lang="en-US" sz="2400" dirty="0">
                <a:solidFill>
                  <a:srgbClr val="FEFFFF"/>
                </a:solidFill>
              </a:rPr>
              <a:t> – </a:t>
            </a:r>
            <a:r>
              <a:rPr lang="en-US" sz="2400" dirty="0" err="1">
                <a:solidFill>
                  <a:srgbClr val="FEFFFF"/>
                </a:solidFill>
              </a:rPr>
              <a:t>zablude</a:t>
            </a:r>
            <a:r>
              <a:rPr lang="en-US" sz="2400" dirty="0">
                <a:solidFill>
                  <a:srgbClr val="FEFFFF"/>
                </a:solidFill>
              </a:rPr>
              <a:t> </a:t>
            </a:r>
            <a:r>
              <a:rPr lang="en-US" sz="2400" dirty="0" err="1">
                <a:solidFill>
                  <a:srgbClr val="FEFFFF"/>
                </a:solidFill>
              </a:rPr>
              <a:t>i</a:t>
            </a:r>
            <a:r>
              <a:rPr lang="en-US" sz="2400" dirty="0">
                <a:solidFill>
                  <a:srgbClr val="FEFFFF"/>
                </a:solidFill>
              </a:rPr>
              <a:t> </a:t>
            </a:r>
            <a:r>
              <a:rPr lang="en-US" sz="2400" dirty="0" err="1">
                <a:solidFill>
                  <a:srgbClr val="FEFFFF"/>
                </a:solidFill>
              </a:rPr>
              <a:t>sukobi</a:t>
            </a:r>
            <a:endParaRPr lang="hr-HR" sz="2400" dirty="0">
              <a:solidFill>
                <a:srgbClr val="FEFFFF"/>
              </a:solidFill>
            </a:endParaRPr>
          </a:p>
          <a:p>
            <a:pPr indent="-228600">
              <a:lnSpc>
                <a:spcPct val="90000"/>
              </a:lnSpc>
            </a:pPr>
            <a:r>
              <a:rPr lang="hr-HR" sz="2400" dirty="0">
                <a:solidFill>
                  <a:srgbClr val="FEFFFF"/>
                </a:solidFill>
              </a:rPr>
              <a:t>1521. godine poginuo na Filipinima</a:t>
            </a:r>
            <a:endParaRPr lang="en-US" sz="2400" dirty="0">
              <a:solidFill>
                <a:srgbClr val="FEFFFF"/>
              </a:solidFill>
            </a:endParaRPr>
          </a:p>
          <a:p>
            <a:pPr indent="-228600">
              <a:lnSpc>
                <a:spcPct val="90000"/>
              </a:lnSpc>
            </a:pPr>
            <a:r>
              <a:rPr lang="en-US" sz="2400" dirty="0">
                <a:solidFill>
                  <a:srgbClr val="FEFFFF"/>
                </a:solidFill>
              </a:rPr>
              <a:t>„</a:t>
            </a:r>
            <a:r>
              <a:rPr lang="en-US" sz="2400" dirty="0" err="1">
                <a:solidFill>
                  <a:srgbClr val="FEFFFF"/>
                </a:solidFill>
              </a:rPr>
              <a:t>Prvi</a:t>
            </a:r>
            <a:r>
              <a:rPr lang="en-US" sz="2400" dirty="0">
                <a:solidFill>
                  <a:srgbClr val="FEFFFF"/>
                </a:solidFill>
              </a:rPr>
              <a:t> </a:t>
            </a:r>
            <a:r>
              <a:rPr lang="en-US" sz="2400" dirty="0" err="1">
                <a:solidFill>
                  <a:srgbClr val="FEFFFF"/>
                </a:solidFill>
              </a:rPr>
              <a:t>si</a:t>
            </a:r>
            <a:r>
              <a:rPr lang="en-US" sz="2400" dirty="0">
                <a:solidFill>
                  <a:srgbClr val="FEFFFF"/>
                </a:solidFill>
              </a:rPr>
              <a:t> me </a:t>
            </a:r>
            <a:r>
              <a:rPr lang="en-US" sz="2400" dirty="0" err="1">
                <a:solidFill>
                  <a:srgbClr val="FEFFFF"/>
                </a:solidFill>
              </a:rPr>
              <a:t>oplovio</a:t>
            </a:r>
            <a:r>
              <a:rPr lang="en-US" sz="2400" dirty="0">
                <a:solidFill>
                  <a:srgbClr val="FEFFFF"/>
                </a:solidFill>
              </a:rPr>
              <a:t>”</a:t>
            </a:r>
          </a:p>
          <a:p>
            <a:pPr indent="-228600">
              <a:lnSpc>
                <a:spcPct val="90000"/>
              </a:lnSpc>
            </a:pPr>
            <a:endParaRPr lang="en-US" sz="2400" dirty="0">
              <a:solidFill>
                <a:srgbClr val="FEFFFF"/>
              </a:solidFill>
            </a:endParaRPr>
          </a:p>
        </p:txBody>
      </p:sp>
      <p:pic>
        <p:nvPicPr>
          <p:cNvPr id="7" name="Picture 2" descr="\\tartar\_Razmjena\dvukelic\Klio 6.png">
            <a:extLst>
              <a:ext uri="{FF2B5EF4-FFF2-40B4-BE49-F238E27FC236}">
                <a16:creationId xmlns:a16="http://schemas.microsoft.com/office/drawing/2014/main" xmlns="" id="{857BB46C-193C-4054-A397-F3796E43D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72168" y="0"/>
            <a:ext cx="1797050" cy="469900"/>
          </a:xfrm>
          <a:prstGeom prst="rect">
            <a:avLst/>
          </a:prstGeom>
          <a:noFill/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F0C5C98A-181F-4D36-9BEC-E75912D26A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09374" y="5814064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86771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CA0DAA6-33B8-4A25-810D-2F4D816FB4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435006" y="604568"/>
            <a:ext cx="4654297" cy="557783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31" y="716549"/>
            <a:ext cx="3785030" cy="2947389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Preduvjeti </a:t>
            </a:r>
            <a:r>
              <a:rPr lang="en-US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uzroci</a:t>
            </a:r>
            <a: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putovanja</a:t>
            </a:r>
            <a:endParaRPr lang="en-US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1530" y="4106751"/>
            <a:ext cx="3785031" cy="1761387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4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Promotrite</a:t>
            </a:r>
            <a:r>
              <a: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zemljovid</a:t>
            </a:r>
            <a:r>
              <a: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u </a:t>
            </a:r>
            <a:r>
              <a:rPr lang="en-US" sz="24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udžbeniku</a:t>
            </a:r>
            <a:r>
              <a: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stranici</a:t>
            </a:r>
            <a:r>
              <a: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130. </a:t>
            </a:r>
            <a:r>
              <a:rPr lang="en-US" sz="24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odgovorite</a:t>
            </a:r>
            <a:r>
              <a: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pitanja</a:t>
            </a:r>
            <a:r>
              <a: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6501" y="1035866"/>
            <a:ext cx="6350493" cy="4715242"/>
          </a:xfrm>
          <a:prstGeom prst="rect">
            <a:avLst/>
          </a:prstGeom>
        </p:spPr>
      </p:pic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xmlns="" id="{A65FA47C-9F7B-4542-92A6-F3E8A5B2C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72168" y="0"/>
            <a:ext cx="1797050" cy="469900"/>
          </a:xfrm>
          <a:prstGeom prst="rect">
            <a:avLst/>
          </a:prstGeom>
          <a:noFill/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4C83B372-9310-4A96-A4B2-0CAF164914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75145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7CA0DAA6-33B8-4A25-810D-2F4D816FB4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497259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536" y="443580"/>
            <a:ext cx="4248471" cy="2265340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Preduvjeti </a:t>
            </a:r>
            <a:r>
              <a:rPr lang="en-US" dirty="0" err="1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uzroci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putovanja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3536" y="3270364"/>
            <a:ext cx="4424085" cy="1757433"/>
          </a:xfrm>
          <a:noFill/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hr-HR" dirty="0">
                <a:solidFill>
                  <a:schemeClr val="bg1"/>
                </a:solidFill>
              </a:rPr>
              <a:t>Podjele i kolonizacija novootkrivenih zemalja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hr-HR" dirty="0">
                <a:solidFill>
                  <a:schemeClr val="bg1"/>
                </a:solidFill>
              </a:rPr>
              <a:t>Sukobi oko podjele</a:t>
            </a:r>
          </a:p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endParaRPr lang="hr-HR" dirty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dirty="0" err="1">
                <a:solidFill>
                  <a:schemeClr val="bg1"/>
                </a:solidFill>
              </a:rPr>
              <a:t>Pročitajte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izvor</a:t>
            </a:r>
            <a:r>
              <a:rPr lang="en-US" dirty="0">
                <a:solidFill>
                  <a:schemeClr val="bg1"/>
                </a:solidFill>
              </a:rPr>
              <a:t> u </a:t>
            </a:r>
            <a:r>
              <a:rPr lang="en-US" dirty="0" err="1">
                <a:solidFill>
                  <a:schemeClr val="bg1"/>
                </a:solidFill>
              </a:rPr>
              <a:t>udžbeniku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stranici</a:t>
            </a:r>
            <a:r>
              <a:rPr lang="en-US" dirty="0">
                <a:solidFill>
                  <a:schemeClr val="bg1"/>
                </a:solidFill>
              </a:rPr>
              <a:t> 130. </a:t>
            </a:r>
            <a:r>
              <a:rPr lang="en-US" dirty="0" err="1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odgovorite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pitanja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96" r="5897" b="-1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7A72736B-6307-49AF-B284-C5F537AB4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72168" y="0"/>
            <a:ext cx="1797050" cy="469900"/>
          </a:xfrm>
          <a:prstGeom prst="rect">
            <a:avLst/>
          </a:prstGeom>
          <a:noFill/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78ECC8C8-5B51-45B5-8640-040F27E943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93328" y="5949280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8292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C8C3900-B8A1-4965-88E6-CBCBFE0672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65945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BF256D4-2581-4DDF-8653-525F741A9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24568"/>
            <a:ext cx="3601615" cy="5412920"/>
          </a:xfrm>
        </p:spPr>
        <p:txBody>
          <a:bodyPr>
            <a:normAutofit/>
          </a:bodyPr>
          <a:lstStyle/>
          <a:p>
            <a:r>
              <a:rPr lang="hr-HR" sz="4400" dirty="0">
                <a:solidFill>
                  <a:schemeClr val="bg1"/>
                </a:solidFill>
              </a:rPr>
              <a:t>Preduvjeti i uzroci putovanja</a:t>
            </a:r>
            <a:endParaRPr lang="hr-HR" dirty="0">
              <a:solidFill>
                <a:schemeClr val="bg1"/>
              </a:solidFill>
            </a:endParaRPr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xmlns="" id="{5D4EAA8F-C698-4308-A430-F3587A0844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36218775"/>
              </p:ext>
            </p:extLst>
          </p:nvPr>
        </p:nvGraphicFramePr>
        <p:xfrm>
          <a:off x="5392455" y="623888"/>
          <a:ext cx="5961345" cy="541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\\tartar\_Razmjena\dvukelic\Klio 6.png">
            <a:extLst>
              <a:ext uri="{FF2B5EF4-FFF2-40B4-BE49-F238E27FC236}">
                <a16:creationId xmlns:a16="http://schemas.microsoft.com/office/drawing/2014/main" xmlns="" id="{312BDAE7-EBDB-4310-9C47-B41BBB402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200456" y="0"/>
            <a:ext cx="1797050" cy="469900"/>
          </a:xfrm>
          <a:prstGeom prst="rect">
            <a:avLst/>
          </a:prstGeom>
          <a:noFill/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683C6408-429D-492A-BB48-F280012D6DB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35960" y="5877272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33965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76EFD3D9-44F0-4267-BCC1-1613E79D82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xmlns="" id="{A779A851-95D6-41AF-937A-B0E4B7F6FA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xmlns="" id="{953FB2E7-B6CB-429C-81EB-D9516D6D5C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EC40DB1-B719-4A13-9A4D-0966B4B27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38D5E40-69BE-4271-B683-865220B54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UPAMTIMO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xmlns="" id="{82211336-CFF3-412D-868A-6679C1004C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CB60DD3B-E671-4785-BFD3-17D153862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3328" y="2269319"/>
            <a:ext cx="6655597" cy="4334629"/>
          </a:xfrm>
        </p:spPr>
        <p:txBody>
          <a:bodyPr anchor="ctr">
            <a:normAutofit lnSpcReduction="10000"/>
          </a:bodyPr>
          <a:lstStyle/>
          <a:p>
            <a:pPr lvl="0"/>
            <a:r>
              <a:rPr lang="hr-HR" sz="2400" dirty="0"/>
              <a:t>Norveška – samovolja vladara i nezadovoljstvo naroda</a:t>
            </a:r>
            <a:endParaRPr lang="en-US" sz="2400" dirty="0"/>
          </a:p>
          <a:p>
            <a:pPr lvl="0"/>
            <a:r>
              <a:rPr lang="hr-HR" sz="2400" dirty="0"/>
              <a:t>Kraj IX. i početak X. st. seoba na zapad </a:t>
            </a:r>
            <a:endParaRPr lang="en-US" sz="2400" dirty="0"/>
          </a:p>
          <a:p>
            <a:pPr lvl="0"/>
            <a:r>
              <a:rPr lang="hr-HR" sz="2400" dirty="0"/>
              <a:t>Osnivanje prvih kolonija na Islandu</a:t>
            </a:r>
            <a:endParaRPr lang="en-US" sz="2400" dirty="0"/>
          </a:p>
          <a:p>
            <a:pPr lvl="0"/>
            <a:r>
              <a:rPr lang="hr-HR" sz="2400" dirty="0"/>
              <a:t>Erik Crveni </a:t>
            </a:r>
            <a:r>
              <a:rPr lang="hr-HR" sz="2400" dirty="0" smtClean="0"/>
              <a:t>– političke </a:t>
            </a:r>
            <a:r>
              <a:rPr lang="hr-HR" sz="2400" dirty="0"/>
              <a:t>nesuglasice i progonstvo obitelji</a:t>
            </a:r>
            <a:endParaRPr lang="en-US" sz="2400" dirty="0"/>
          </a:p>
          <a:p>
            <a:pPr lvl="0"/>
            <a:r>
              <a:rPr lang="hr-HR" sz="2400" dirty="0" err="1"/>
              <a:t>Drakari</a:t>
            </a:r>
            <a:r>
              <a:rPr lang="hr-HR" sz="2400" dirty="0"/>
              <a:t> – vikinški brodovi</a:t>
            </a:r>
          </a:p>
          <a:p>
            <a:pPr lvl="0"/>
            <a:r>
              <a:rPr lang="hr-HR" sz="2400" dirty="0"/>
              <a:t>Grenland – „Zelena zemlja”?</a:t>
            </a:r>
            <a:endParaRPr lang="en-US" sz="2400" dirty="0"/>
          </a:p>
          <a:p>
            <a:pPr lvl="0"/>
            <a:r>
              <a:rPr lang="hr-HR" sz="2400" dirty="0"/>
              <a:t>Osnivanje kolonije Islanđana na Grenlandu</a:t>
            </a:r>
          </a:p>
          <a:p>
            <a:pPr lvl="0"/>
            <a:r>
              <a:rPr lang="hr-HR" sz="2400" dirty="0" err="1"/>
              <a:t>Leif</a:t>
            </a:r>
            <a:r>
              <a:rPr lang="hr-HR" sz="2400" dirty="0"/>
              <a:t> Ericsson – sin Erika Crvenog</a:t>
            </a:r>
            <a:endParaRPr lang="en-US" sz="2400" dirty="0"/>
          </a:p>
          <a:p>
            <a:pPr lvl="0"/>
            <a:r>
              <a:rPr lang="hr-HR" sz="2400" dirty="0"/>
              <a:t>Osnivanje prve kolonije u Americi </a:t>
            </a:r>
            <a:r>
              <a:rPr lang="hr-HR" sz="2400" dirty="0" smtClean="0"/>
              <a:t>– </a:t>
            </a:r>
            <a:r>
              <a:rPr lang="hr-HR" sz="2400" dirty="0" err="1" smtClean="0"/>
              <a:t>Vinland</a:t>
            </a:r>
            <a:endParaRPr lang="en-US" sz="2400" dirty="0"/>
          </a:p>
          <a:p>
            <a:pPr lvl="0"/>
            <a:endParaRPr lang="hr-HR" sz="2400" dirty="0"/>
          </a:p>
          <a:p>
            <a:pPr lvl="0"/>
            <a:endParaRPr lang="hr-HR" sz="2400" dirty="0"/>
          </a:p>
          <a:p>
            <a:pPr lvl="0"/>
            <a:endParaRPr lang="hr-HR" sz="1400" dirty="0"/>
          </a:p>
          <a:p>
            <a:pPr lvl="0"/>
            <a:endParaRPr lang="hr-HR" sz="2400" dirty="0">
              <a:solidFill>
                <a:srgbClr val="FEFFFF"/>
              </a:solidFill>
            </a:endParaRPr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A66A07AC-D7E0-403A-9EB2-AA6428DB6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2168" y="0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F4A3C31E-49E7-4761-A8F5-D3362875E2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96920" y="5935103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2306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76EFD3D9-44F0-4267-BCC1-1613E79D82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xmlns="" id="{A779A851-95D6-41AF-937A-B0E4B7F6FA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xmlns="" id="{953FB2E7-B6CB-429C-81EB-D9516D6D5C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EC40DB1-B719-4A13-9A4D-0966B4B27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A48BC9F-90A6-4414-A205-B71E50470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UPAMTIMO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xmlns="" id="{82211336-CFF3-412D-868A-6679C1004C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4DF3F01D-EDAA-448A-99FA-E394FA308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852596"/>
            <a:ext cx="6202730" cy="4334629"/>
          </a:xfrm>
        </p:spPr>
        <p:txBody>
          <a:bodyPr anchor="ctr">
            <a:normAutofit lnSpcReduction="10000"/>
          </a:bodyPr>
          <a:lstStyle/>
          <a:p>
            <a:pPr lvl="0"/>
            <a:r>
              <a:rPr lang="hr-HR" sz="2400" dirty="0"/>
              <a:t>Dodir Europljana s civilizacijama Bliskoga i Dalekoga Istoka</a:t>
            </a:r>
          </a:p>
          <a:p>
            <a:pPr lvl="0"/>
            <a:r>
              <a:rPr lang="hr-HR" sz="2400" dirty="0"/>
              <a:t>Putovanja Marka Pola na Istok</a:t>
            </a:r>
          </a:p>
          <a:p>
            <a:pPr lvl="0"/>
            <a:r>
              <a:rPr lang="hr-HR" sz="2400" dirty="0"/>
              <a:t>Razna luksuzna roba dostupna Europljanima</a:t>
            </a:r>
          </a:p>
          <a:p>
            <a:pPr lvl="0"/>
            <a:r>
              <a:rPr lang="hr-HR" sz="2400" dirty="0"/>
              <a:t>Cvijeće, ljekovito bilje, začini i dragulji</a:t>
            </a:r>
          </a:p>
          <a:p>
            <a:pPr lvl="0"/>
            <a:r>
              <a:rPr lang="hr-HR" sz="2400" dirty="0"/>
              <a:t>„Put svile i začina”</a:t>
            </a:r>
          </a:p>
          <a:p>
            <a:pPr lvl="0"/>
            <a:r>
              <a:rPr lang="hr-HR" sz="2400" dirty="0"/>
              <a:t>XV. st. – Turci Osmanlije osvajaju dijelove kopnenih putova s Azijom</a:t>
            </a:r>
            <a:endParaRPr lang="en-US" sz="2400" dirty="0"/>
          </a:p>
          <a:p>
            <a:pPr lvl="0"/>
            <a:r>
              <a:rPr lang="hr-HR" sz="2400" dirty="0"/>
              <a:t>Znatno otežana trgovina s Azijom, prijenos i prodaja proizvoda</a:t>
            </a:r>
            <a:endParaRPr lang="en-US" sz="2400" dirty="0"/>
          </a:p>
          <a:p>
            <a:pPr lvl="0"/>
            <a:r>
              <a:rPr lang="hr-HR" sz="2400" dirty="0"/>
              <a:t>Potraga za novim putem do Dalekog istoka</a:t>
            </a:r>
          </a:p>
          <a:p>
            <a:pPr lvl="0"/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8C45A081-16B5-4FAC-A427-AF1741CDF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2168" y="-28699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7457C4E8-02F7-4EFA-B1C5-1A47360CC8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6960" y="5975980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62939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76EFD3D9-44F0-4267-BCC1-1613E79D82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xmlns="" id="{A779A851-95D6-41AF-937A-B0E4B7F6FA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xmlns="" id="{953FB2E7-B6CB-429C-81EB-D9516D6D5C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EC40DB1-B719-4A13-9A4D-0966B4B27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DAB4C3D-8CC6-49ED-B1AB-6C9AA40B9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UPAMTIMO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xmlns="" id="{82211336-CFF3-412D-868A-6679C1004C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C3A25B7-10B4-439F-9220-D1BE7059D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2909" y="1988840"/>
            <a:ext cx="6474470" cy="4334629"/>
          </a:xfrm>
        </p:spPr>
        <p:txBody>
          <a:bodyPr anchor="ctr">
            <a:normAutofit lnSpcReduction="10000"/>
          </a:bodyPr>
          <a:lstStyle/>
          <a:p>
            <a:pPr lvl="0"/>
            <a:r>
              <a:rPr lang="hr-HR" sz="2400" dirty="0"/>
              <a:t>Portulani – rukopisne pomorske karte </a:t>
            </a:r>
            <a:endParaRPr lang="en-US" sz="2400" dirty="0"/>
          </a:p>
          <a:p>
            <a:pPr lvl="0"/>
            <a:r>
              <a:rPr lang="hr-HR" sz="2400" dirty="0"/>
              <a:t>„Karavele” i „karaoke” – veliki brodovi</a:t>
            </a:r>
            <a:endParaRPr lang="en-US" sz="2400" dirty="0"/>
          </a:p>
          <a:p>
            <a:pPr lvl="0"/>
            <a:r>
              <a:rPr lang="hr-HR" sz="2400" dirty="0"/>
              <a:t>Kompas ili busola</a:t>
            </a:r>
            <a:endParaRPr lang="en-US" sz="2400" dirty="0"/>
          </a:p>
          <a:p>
            <a:pPr lvl="0"/>
            <a:r>
              <a:rPr lang="hr-HR" sz="2400" dirty="0" err="1"/>
              <a:t>Astrolab</a:t>
            </a:r>
            <a:r>
              <a:rPr lang="hr-HR" sz="2400" dirty="0"/>
              <a:t> – astronomska sprava za mjerenje kutova</a:t>
            </a:r>
          </a:p>
          <a:p>
            <a:r>
              <a:rPr lang="hr-HR" sz="2400" dirty="0"/>
              <a:t>Prvo putovanje </a:t>
            </a:r>
            <a:r>
              <a:rPr lang="hr-HR" sz="2400" dirty="0" err="1"/>
              <a:t>portugalca</a:t>
            </a:r>
            <a:r>
              <a:rPr lang="hr-HR" sz="2400" dirty="0"/>
              <a:t> </a:t>
            </a:r>
            <a:r>
              <a:rPr lang="hr-HR" sz="2400" dirty="0" err="1"/>
              <a:t>Bartolomea</a:t>
            </a:r>
            <a:r>
              <a:rPr lang="hr-HR" sz="2400" dirty="0"/>
              <a:t> </a:t>
            </a:r>
            <a:r>
              <a:rPr lang="hr-HR" sz="2400" dirty="0" err="1"/>
              <a:t>Diasa</a:t>
            </a:r>
            <a:r>
              <a:rPr lang="hr-HR" sz="2400" dirty="0"/>
              <a:t> 1486./1487. do krajnjeg rta Afrike</a:t>
            </a:r>
          </a:p>
          <a:p>
            <a:r>
              <a:rPr lang="hr-HR" sz="2400" dirty="0"/>
              <a:t>Kristofor Kolumbo – traženje novog puta do Indije</a:t>
            </a:r>
          </a:p>
          <a:p>
            <a:r>
              <a:rPr lang="hr-HR" sz="2400" dirty="0"/>
              <a:t>1492. godine otkrivena Amerika</a:t>
            </a:r>
          </a:p>
          <a:p>
            <a:r>
              <a:rPr lang="hr-HR" sz="2400" dirty="0"/>
              <a:t>Kraj srednjega i početak novog vijeka</a:t>
            </a:r>
          </a:p>
          <a:p>
            <a:endParaRPr lang="en-US" sz="2400" dirty="0"/>
          </a:p>
          <a:p>
            <a:pPr lvl="0"/>
            <a:endParaRPr lang="hr-HR" sz="2400" dirty="0">
              <a:solidFill>
                <a:srgbClr val="FEFFFF"/>
              </a:solidFill>
            </a:endParaRPr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CA6B79CA-7BB0-4D90-BAF6-FEDCF077D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2168" y="-28699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D308FCC9-D8C4-43BF-BA74-C22E4A194D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0199" y="5943878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57846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76EFD3D9-44F0-4267-BCC1-1613E79D82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xmlns="" id="{A779A851-95D6-41AF-937A-B0E4B7F6FA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xmlns="" id="{953FB2E7-B6CB-429C-81EB-D9516D6D5C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EC40DB1-B719-4A13-9A4D-0966B4B27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E5B8C4F-E6CE-4BC2-A9F1-2033A6C86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UPAMTIMO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xmlns="" id="{82211336-CFF3-412D-868A-6679C1004C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24CE374D-A07C-4499-801C-19DEBC510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8215" y="2132856"/>
            <a:ext cx="6202730" cy="4334629"/>
          </a:xfrm>
        </p:spPr>
        <p:txBody>
          <a:bodyPr anchor="ctr">
            <a:normAutofit/>
          </a:bodyPr>
          <a:lstStyle/>
          <a:p>
            <a:r>
              <a:rPr lang="hr-HR" sz="2400" dirty="0"/>
              <a:t>Amerigo </a:t>
            </a:r>
            <a:r>
              <a:rPr lang="hr-HR" sz="2400" dirty="0" err="1"/>
              <a:t>Vespucci</a:t>
            </a:r>
            <a:r>
              <a:rPr lang="hr-HR" sz="2400" dirty="0"/>
              <a:t>, talijanski pomorac po kome je Amerika dobila ime.</a:t>
            </a:r>
          </a:p>
          <a:p>
            <a:pPr indent="-228600">
              <a:lnSpc>
                <a:spcPct val="90000"/>
              </a:lnSpc>
            </a:pPr>
            <a:r>
              <a:rPr lang="en-US" sz="2400" dirty="0"/>
              <a:t>Vasco de Gamma</a:t>
            </a:r>
            <a:r>
              <a:rPr lang="hr-HR" sz="2400"/>
              <a:t> </a:t>
            </a:r>
            <a:r>
              <a:rPr lang="hr-HR" sz="2400" smtClean="0"/>
              <a:t>– p</a:t>
            </a:r>
            <a:r>
              <a:rPr lang="en-US" sz="2400" smtClean="0"/>
              <a:t>otkraj</a:t>
            </a:r>
            <a:r>
              <a:rPr lang="en-US" sz="2400" dirty="0" smtClean="0"/>
              <a:t> </a:t>
            </a:r>
            <a:r>
              <a:rPr lang="en-US" sz="2400" dirty="0"/>
              <a:t>XV. </a:t>
            </a:r>
            <a:r>
              <a:rPr lang="en-US" sz="2400" dirty="0" err="1"/>
              <a:t>st</a:t>
            </a:r>
            <a:r>
              <a:rPr lang="en-US" sz="2400" dirty="0"/>
              <a:t> </a:t>
            </a:r>
            <a:r>
              <a:rPr lang="en-US" sz="2400" dirty="0" err="1"/>
              <a:t>oplovio</a:t>
            </a:r>
            <a:r>
              <a:rPr lang="en-US" sz="2400" dirty="0"/>
              <a:t> </a:t>
            </a:r>
            <a:r>
              <a:rPr lang="en-US" sz="2400" dirty="0" err="1"/>
              <a:t>Afriku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doplovio</a:t>
            </a:r>
            <a:r>
              <a:rPr lang="en-US" sz="2400" dirty="0"/>
              <a:t> do </a:t>
            </a:r>
            <a:r>
              <a:rPr lang="en-US" sz="2400" dirty="0" err="1"/>
              <a:t>Indije</a:t>
            </a:r>
            <a:endParaRPr lang="hr-HR" sz="2400" dirty="0"/>
          </a:p>
          <a:p>
            <a:pPr indent="-228600">
              <a:lnSpc>
                <a:spcPct val="90000"/>
              </a:lnSpc>
            </a:pPr>
            <a:r>
              <a:rPr lang="en-US" sz="2400" dirty="0"/>
              <a:t>Ferdinand Magellan</a:t>
            </a:r>
            <a:r>
              <a:rPr lang="hr-HR" sz="2400" dirty="0"/>
              <a:t> – prvi o</a:t>
            </a:r>
            <a:r>
              <a:rPr lang="en-US" sz="2400" dirty="0" err="1"/>
              <a:t>plovio</a:t>
            </a:r>
            <a:r>
              <a:rPr lang="en-US" sz="2400" dirty="0"/>
              <a:t> </a:t>
            </a:r>
            <a:r>
              <a:rPr lang="en-US" sz="2400" dirty="0" err="1"/>
              <a:t>svijet</a:t>
            </a:r>
            <a:r>
              <a:rPr lang="en-US" sz="2400" dirty="0"/>
              <a:t> u </a:t>
            </a:r>
            <a:r>
              <a:rPr lang="en-US" sz="2400" dirty="0" err="1"/>
              <a:t>prvoj</a:t>
            </a:r>
            <a:r>
              <a:rPr lang="en-US" sz="2400" dirty="0"/>
              <a:t> </a:t>
            </a:r>
            <a:r>
              <a:rPr lang="en-US" sz="2400" dirty="0" err="1"/>
              <a:t>polovici</a:t>
            </a:r>
            <a:r>
              <a:rPr lang="en-US" sz="2400" dirty="0"/>
              <a:t> XVI. </a:t>
            </a:r>
            <a:r>
              <a:rPr lang="en-US" sz="2400" dirty="0" err="1"/>
              <a:t>st.</a:t>
            </a:r>
            <a:endParaRPr lang="en-US" sz="2400" dirty="0"/>
          </a:p>
          <a:p>
            <a:pPr indent="-228600">
              <a:lnSpc>
                <a:spcPct val="90000"/>
              </a:lnSpc>
            </a:pPr>
            <a:r>
              <a:rPr lang="hr-HR" sz="2400" dirty="0"/>
              <a:t>1521. godine poginuo na Filipinima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hr-HR" sz="2400" dirty="0"/>
              <a:t>Podjele i kolonizacija novootkrivenih zemalja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hr-HR" sz="2400" dirty="0"/>
              <a:t>Sukobi oko podjele</a:t>
            </a:r>
          </a:p>
          <a:p>
            <a:pPr indent="-228600">
              <a:lnSpc>
                <a:spcPct val="90000"/>
              </a:lnSpc>
            </a:pPr>
            <a:endParaRPr lang="en-US" sz="2400" dirty="0"/>
          </a:p>
          <a:p>
            <a:endParaRPr lang="hr-HR" sz="2400" dirty="0"/>
          </a:p>
          <a:p>
            <a:endParaRPr lang="hr-HR" sz="2400" dirty="0">
              <a:solidFill>
                <a:srgbClr val="FEFFFF"/>
              </a:solidFill>
            </a:endParaRPr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1F46DCE3-6081-4B7C-A2AA-99D1AF3DC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2168" y="-28699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D5635A5F-BE99-4F90-BF1F-04D1684445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0199" y="5943878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6496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E75986F-855A-4FAB-91B1-CCAE5AE7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Preduvjeti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uzroci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putovanja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35DFE9EB-A4FC-4D81-92DA-E999329C1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00456" y="0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C7414D54-8D01-43C2-9CBB-6DCD57C037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35960" y="5877272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8793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1FBD4BA0-5E13-4403-B4A7-40DF3A0185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622F0806-F5D8-4CCD-A924-6CC3D7BB26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44" name="Freeform 5">
              <a:extLst>
                <a:ext uri="{FF2B5EF4-FFF2-40B4-BE49-F238E27FC236}">
                  <a16:creationId xmlns:a16="http://schemas.microsoft.com/office/drawing/2014/main" xmlns="" id="{C48C9CA8-31F2-4E7F-B5F8-52BB1996DC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6">
              <a:extLst>
                <a:ext uri="{FF2B5EF4-FFF2-40B4-BE49-F238E27FC236}">
                  <a16:creationId xmlns:a16="http://schemas.microsoft.com/office/drawing/2014/main" xmlns="" id="{C590ED89-E9C6-402B-8700-DCDA669522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7">
              <a:extLst>
                <a:ext uri="{FF2B5EF4-FFF2-40B4-BE49-F238E27FC236}">
                  <a16:creationId xmlns:a16="http://schemas.microsoft.com/office/drawing/2014/main" xmlns="" id="{1A6861F9-7385-40F8-BA83-B8DFF7F33EE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8">
              <a:extLst>
                <a:ext uri="{FF2B5EF4-FFF2-40B4-BE49-F238E27FC236}">
                  <a16:creationId xmlns:a16="http://schemas.microsoft.com/office/drawing/2014/main" xmlns="" id="{D41F8744-72EA-46E8-ABFE-852031D4A8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9">
              <a:extLst>
                <a:ext uri="{FF2B5EF4-FFF2-40B4-BE49-F238E27FC236}">
                  <a16:creationId xmlns:a16="http://schemas.microsoft.com/office/drawing/2014/main" xmlns="" id="{9F0E0968-3DB0-43C4-8318-A6D9119D4A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0">
              <a:extLst>
                <a:ext uri="{FF2B5EF4-FFF2-40B4-BE49-F238E27FC236}">
                  <a16:creationId xmlns:a16="http://schemas.microsoft.com/office/drawing/2014/main" xmlns="" id="{33CE9E31-D43C-454C-BFBE-C030D98E2A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1">
              <a:extLst>
                <a:ext uri="{FF2B5EF4-FFF2-40B4-BE49-F238E27FC236}">
                  <a16:creationId xmlns:a16="http://schemas.microsoft.com/office/drawing/2014/main" xmlns="" id="{3927A156-CD49-44E3-BA78-CE0AA02505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2">
              <a:extLst>
                <a:ext uri="{FF2B5EF4-FFF2-40B4-BE49-F238E27FC236}">
                  <a16:creationId xmlns:a16="http://schemas.microsoft.com/office/drawing/2014/main" xmlns="" id="{2B83C26B-3353-4E6D-86D4-9461A7A864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3">
              <a:extLst>
                <a:ext uri="{FF2B5EF4-FFF2-40B4-BE49-F238E27FC236}">
                  <a16:creationId xmlns:a16="http://schemas.microsoft.com/office/drawing/2014/main" xmlns="" id="{2FB70090-1FB7-4335-9B1E-1E7EC6A2FB0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4">
              <a:extLst>
                <a:ext uri="{FF2B5EF4-FFF2-40B4-BE49-F238E27FC236}">
                  <a16:creationId xmlns:a16="http://schemas.microsoft.com/office/drawing/2014/main" xmlns="" id="{B862257F-455F-4E18-A480-B22E8EFE14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5">
              <a:extLst>
                <a:ext uri="{FF2B5EF4-FFF2-40B4-BE49-F238E27FC236}">
                  <a16:creationId xmlns:a16="http://schemas.microsoft.com/office/drawing/2014/main" xmlns="" id="{3C9DF0C4-8430-481B-B3E7-B8F79BC0F4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6">
              <a:extLst>
                <a:ext uri="{FF2B5EF4-FFF2-40B4-BE49-F238E27FC236}">
                  <a16:creationId xmlns:a16="http://schemas.microsoft.com/office/drawing/2014/main" xmlns="" id="{91D50B8E-D94F-4944-9FD2-08DD35E29B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17">
              <a:extLst>
                <a:ext uri="{FF2B5EF4-FFF2-40B4-BE49-F238E27FC236}">
                  <a16:creationId xmlns:a16="http://schemas.microsoft.com/office/drawing/2014/main" xmlns="" id="{9B0A066C-DC3D-4E53-AC63-00DF45416C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18">
              <a:extLst>
                <a:ext uri="{FF2B5EF4-FFF2-40B4-BE49-F238E27FC236}">
                  <a16:creationId xmlns:a16="http://schemas.microsoft.com/office/drawing/2014/main" xmlns="" id="{D2D040EF-76C0-496D-8C72-9DB143C3AD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19">
              <a:extLst>
                <a:ext uri="{FF2B5EF4-FFF2-40B4-BE49-F238E27FC236}">
                  <a16:creationId xmlns:a16="http://schemas.microsoft.com/office/drawing/2014/main" xmlns="" id="{15FC8221-21EA-4D83-809B-108B7E0C5B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0">
              <a:extLst>
                <a:ext uri="{FF2B5EF4-FFF2-40B4-BE49-F238E27FC236}">
                  <a16:creationId xmlns:a16="http://schemas.microsoft.com/office/drawing/2014/main" xmlns="" id="{5A181F7D-35FA-49F3-8BCB-5D7250BA42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1">
              <a:extLst>
                <a:ext uri="{FF2B5EF4-FFF2-40B4-BE49-F238E27FC236}">
                  <a16:creationId xmlns:a16="http://schemas.microsoft.com/office/drawing/2014/main" xmlns="" id="{188DFD0A-AECC-43FC-B06B-D2A8A2EB9FC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22">
              <a:extLst>
                <a:ext uri="{FF2B5EF4-FFF2-40B4-BE49-F238E27FC236}">
                  <a16:creationId xmlns:a16="http://schemas.microsoft.com/office/drawing/2014/main" xmlns="" id="{1769DE60-D3FA-40D0-96A4-6BEAD0C386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2" name="Freeform 23">
              <a:extLst>
                <a:ext uri="{FF2B5EF4-FFF2-40B4-BE49-F238E27FC236}">
                  <a16:creationId xmlns:a16="http://schemas.microsoft.com/office/drawing/2014/main" xmlns="" id="{18E5EA87-065F-44FB-B99A-484483E31A0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DCAA7B4-12FC-41BF-97FF-3AEEE543C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744" y="5202936"/>
            <a:ext cx="9436608" cy="78638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4000" dirty="0">
                <a:solidFill>
                  <a:schemeClr val="bg1"/>
                </a:solidFill>
              </a:rPr>
              <a:t>Preduvjeti i uzroci putovanja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8" name="Picture 2" descr="\\tartar\_Razmjena\dvukelic\Klio 6.png">
            <a:extLst>
              <a:ext uri="{FF2B5EF4-FFF2-40B4-BE49-F238E27FC236}">
                <a16:creationId xmlns:a16="http://schemas.microsoft.com/office/drawing/2014/main" xmlns="" id="{AAD11E8B-5A2B-4300-B721-84E03A6E7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72168" y="0"/>
            <a:ext cx="1797050" cy="469900"/>
          </a:xfrm>
          <a:prstGeom prst="rect">
            <a:avLst/>
          </a:prstGeom>
          <a:noFill/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3546D11E-8963-47C7-AA9B-DF270F0652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3569" y="5979502"/>
            <a:ext cx="2804862" cy="1402431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72957" y="709613"/>
            <a:ext cx="6077836" cy="4525962"/>
          </a:xfrm>
        </p:spPr>
      </p:pic>
    </p:spTree>
    <p:extLst>
      <p:ext uri="{BB962C8B-B14F-4D97-AF65-F5344CB8AC3E}">
        <p14:creationId xmlns:p14="http://schemas.microsoft.com/office/powerpoint/2010/main" xmlns="" val="1211958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775CD93-9DF2-48CB-9F57-1BCA9A46C7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646429E-D198-4E07-9419-64662FACF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2" y="687388"/>
            <a:ext cx="3414369" cy="3237579"/>
          </a:xfrm>
        </p:spPr>
        <p:txBody>
          <a:bodyPr>
            <a:normAutofit/>
          </a:bodyPr>
          <a:lstStyle/>
          <a:p>
            <a:r>
              <a:rPr lang="hr-HR" sz="4400" dirty="0">
                <a:solidFill>
                  <a:schemeClr val="bg1"/>
                </a:solidFill>
              </a:rPr>
              <a:t>Preduvjeti i uzroci putovanja</a:t>
            </a:r>
            <a:endParaRPr lang="hr-HR" dirty="0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166C6D1-23AC-49C4-BA07-238E4E9F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C091803-41C2-48E0-9228-5148460C74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D3FE86E0-7327-425F-A111-B6BE5A6F25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7332026"/>
              </p:ext>
            </p:extLst>
          </p:nvPr>
        </p:nvGraphicFramePr>
        <p:xfrm>
          <a:off x="4379913" y="687388"/>
          <a:ext cx="7037387" cy="5475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xmlns="" id="{3F9121EF-AF60-4DCD-9721-B3F35B880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145406" y="-21845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C334D454-5E2E-44E1-A719-7B79BDC68CB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1864" y="593891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8931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xmlns="" id="{B9D7E975-9161-4F2D-AC53-69E1912F6B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Slika na kojoj se prikazuje tekst, knjiga&#10;&#10;Opis je automatski generira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054" r="-3" b="4943"/>
          <a:stretch/>
        </p:blipFill>
        <p:spPr>
          <a:xfrm>
            <a:off x="621675" y="623275"/>
            <a:ext cx="4032621" cy="5607882"/>
          </a:xfrm>
          <a:prstGeom prst="rect">
            <a:avLst/>
          </a:prstGeom>
        </p:spPr>
      </p:pic>
      <p:sp>
        <p:nvSpPr>
          <p:cNvPr id="23" name="Right Triangle 22">
            <a:extLst>
              <a:ext uri="{FF2B5EF4-FFF2-40B4-BE49-F238E27FC236}">
                <a16:creationId xmlns:a16="http://schemas.microsoft.com/office/drawing/2014/main" xmlns="" id="{827DC2C4-B485-428A-BF4A-472D2967F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463E6235-1649-4B47-9862-4026FC473B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64989" y="623275"/>
            <a:ext cx="658183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105" y="811772"/>
            <a:ext cx="5799947" cy="349439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6000" dirty="0"/>
              <a:t>Preduvjeti </a:t>
            </a:r>
            <a:r>
              <a:rPr lang="en-US" sz="6000" dirty="0" err="1"/>
              <a:t>i</a:t>
            </a:r>
            <a:r>
              <a:rPr lang="en-US" sz="6000" dirty="0"/>
              <a:t> </a:t>
            </a:r>
            <a:r>
              <a:rPr lang="en-US" sz="6000" dirty="0" err="1"/>
              <a:t>uzroci</a:t>
            </a:r>
            <a:r>
              <a:rPr lang="en-US" sz="6000" dirty="0"/>
              <a:t> </a:t>
            </a:r>
            <a:r>
              <a:rPr lang="en-US" sz="6000" dirty="0" err="1"/>
              <a:t>putovanja</a:t>
            </a:r>
            <a:endParaRPr lang="en-US" sz="60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67ADFBB2-9D62-4FB4-BCDC-692C0A828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0210" y="4582814"/>
            <a:ext cx="4041454" cy="13126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400" dirty="0" err="1"/>
              <a:t>Ilustracija</a:t>
            </a:r>
            <a:r>
              <a:rPr lang="en-US" sz="2400" dirty="0"/>
              <a:t> Erika </a:t>
            </a:r>
            <a:r>
              <a:rPr lang="en-US" sz="2400" dirty="0" err="1"/>
              <a:t>Crvenoga</a:t>
            </a:r>
            <a:r>
              <a:rPr lang="en-US" sz="2400" dirty="0"/>
              <a:t> u </a:t>
            </a:r>
            <a:r>
              <a:rPr lang="en-US" sz="2400" dirty="0" err="1"/>
              <a:t>rukopisu</a:t>
            </a:r>
            <a:r>
              <a:rPr lang="en-US" sz="2400" dirty="0"/>
              <a:t> </a:t>
            </a:r>
            <a:r>
              <a:rPr lang="en-US" sz="2400" dirty="0" err="1"/>
              <a:t>iz</a:t>
            </a:r>
            <a:r>
              <a:rPr lang="en-US" sz="2400" dirty="0"/>
              <a:t> XVII. </a:t>
            </a:r>
            <a:r>
              <a:rPr lang="en-US" sz="2400" dirty="0" err="1"/>
              <a:t>st.</a:t>
            </a:r>
            <a:r>
              <a:rPr lang="en-US" sz="2400" dirty="0"/>
              <a:t>  </a:t>
            </a:r>
          </a:p>
        </p:txBody>
      </p:sp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xmlns="" id="{29AC3C05-7355-429D-AA6D-D410B6761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45406" y="-21845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03BA4BA7-7D7E-465F-80B7-6548C1356C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1864" y="593891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781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775CD93-9DF2-48CB-9F57-1BCA9A46C7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60B0DE5-C1CD-4D7E-B986-DC89D7BBE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4" y="836712"/>
            <a:ext cx="3405788" cy="3237579"/>
          </a:xfrm>
        </p:spPr>
        <p:txBody>
          <a:bodyPr>
            <a:normAutofit/>
          </a:bodyPr>
          <a:lstStyle/>
          <a:p>
            <a:r>
              <a:rPr lang="hr-HR" sz="4400" dirty="0">
                <a:solidFill>
                  <a:schemeClr val="bg1"/>
                </a:solidFill>
              </a:rPr>
              <a:t>Preduvjeti i uzroci putovanja</a:t>
            </a:r>
            <a:endParaRPr lang="hr-HR" dirty="0">
              <a:solidFill>
                <a:srgbClr val="FFFFFF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166C6D1-23AC-49C4-BA07-238E4E9F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1C091803-41C2-48E0-9228-5148460C74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xmlns="" id="{06214231-833F-462C-B98B-3F979782FB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36812900"/>
              </p:ext>
            </p:extLst>
          </p:nvPr>
        </p:nvGraphicFramePr>
        <p:xfrm>
          <a:off x="4379913" y="687388"/>
          <a:ext cx="7037387" cy="5475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xmlns="" id="{6FDDAFBE-8B8C-40F0-A7D3-3B1316FA9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99917" y="-21845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9C2B8924-3EAB-4DC0-AD24-6AFF8FFE824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3569" y="593891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9469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E3308B9-5514-4F7F-BFD9-8E783F3A7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FFFF"/>
                </a:solidFill>
              </a:rPr>
              <a:t>Preduvjeti i uzroci putovanja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A14E7A06-4B7A-4BB9-89AA-69CE0F8172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0194404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\\tartar\_Razmjena\dvukelic\Klio 6.png">
            <a:extLst>
              <a:ext uri="{FF2B5EF4-FFF2-40B4-BE49-F238E27FC236}">
                <a16:creationId xmlns:a16="http://schemas.microsoft.com/office/drawing/2014/main" xmlns="" id="{F23E5C4A-B7C7-4340-BA04-A2CB3B6AD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99917" y="-21845"/>
            <a:ext cx="1797050" cy="469900"/>
          </a:xfrm>
          <a:prstGeom prst="rect">
            <a:avLst/>
          </a:prstGeom>
          <a:noFill/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9686E0E6-E2B8-4419-9D2A-7084C386D4A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3569" y="593891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2164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1017</Words>
  <Application>Microsoft Office PowerPoint</Application>
  <PresentationFormat>Custom</PresentationFormat>
  <Paragraphs>171</Paragraphs>
  <Slides>33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Uzroci novih geografskih otkrića</vt:lpstr>
      <vt:lpstr>Preduvjeti i uzroci putovanja</vt:lpstr>
      <vt:lpstr>Preduvjeti i uzroci putovanja</vt:lpstr>
      <vt:lpstr>Preduvjeti i uzroci putovanja</vt:lpstr>
      <vt:lpstr>Preduvjeti i uzroci putovanja</vt:lpstr>
      <vt:lpstr>Preduvjeti i uzroci putovanja</vt:lpstr>
      <vt:lpstr>Preduvjeti i uzroci putovanja</vt:lpstr>
      <vt:lpstr>Preduvjeti i uzroci putovanja</vt:lpstr>
      <vt:lpstr>Preduvjeti i uzroci putovanja</vt:lpstr>
      <vt:lpstr>Preduvjeti i uzroci putovanja</vt:lpstr>
      <vt:lpstr>Preduvjeti i uzroci putovanja</vt:lpstr>
      <vt:lpstr>Preduvjeti i uzroci putovanja</vt:lpstr>
      <vt:lpstr>Preduvjeti i uzroci putovanja</vt:lpstr>
      <vt:lpstr>Preduvjeti i uzroci putovanja</vt:lpstr>
      <vt:lpstr>Preduvjeti i uzroci putovanja</vt:lpstr>
      <vt:lpstr>Preduvjeti i uzroci putovanja</vt:lpstr>
      <vt:lpstr>Preduvjeti i uzroci putovanja</vt:lpstr>
      <vt:lpstr>Preduvjeti i uzroci putovanja</vt:lpstr>
      <vt:lpstr>Preduvjeti i uzroci putovanja</vt:lpstr>
      <vt:lpstr>Preduvjeti i uzroci putovanja</vt:lpstr>
      <vt:lpstr>Preduvjeti i uzroci putovanja</vt:lpstr>
      <vt:lpstr>Preduvjeti i uzroci putovanja</vt:lpstr>
      <vt:lpstr>Preduvjeti i uzroci putovanja</vt:lpstr>
      <vt:lpstr>Preduvjeti i uzroci putovanja</vt:lpstr>
      <vt:lpstr>Preduvjeti i uzroci putovanja</vt:lpstr>
      <vt:lpstr>Preduvjeti i uzroci putovanja</vt:lpstr>
      <vt:lpstr>Preduvjeti i uzroci putovanja</vt:lpstr>
      <vt:lpstr>Preduvjeti i uzroci putovanja</vt:lpstr>
      <vt:lpstr>Preduvjeti i uzroci putovanja</vt:lpstr>
      <vt:lpstr>UPAMTIMO</vt:lpstr>
      <vt:lpstr>UPAMTIMO</vt:lpstr>
      <vt:lpstr>UPAMTIMO</vt:lpstr>
      <vt:lpstr>UPAMTIMO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Uzroci novih geografskih otkrića</dc:title>
  <dc:creator>Ivan Cuzic</dc:creator>
  <cp:lastModifiedBy>dvukelic</cp:lastModifiedBy>
  <cp:revision>4</cp:revision>
  <dcterms:created xsi:type="dcterms:W3CDTF">2020-10-04T11:01:50Z</dcterms:created>
  <dcterms:modified xsi:type="dcterms:W3CDTF">2020-10-05T08:48:15Z</dcterms:modified>
</cp:coreProperties>
</file>